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sldIdLst>
    <p:sldId id="1263" r:id="rId2"/>
    <p:sldId id="1264" r:id="rId3"/>
    <p:sldId id="1265" r:id="rId4"/>
    <p:sldId id="1266" r:id="rId5"/>
    <p:sldId id="1267" r:id="rId6"/>
    <p:sldId id="1268" r:id="rId7"/>
    <p:sldId id="1269" r:id="rId8"/>
    <p:sldId id="1270" r:id="rId9"/>
    <p:sldId id="1271" r:id="rId10"/>
    <p:sldId id="1272" r:id="rId11"/>
    <p:sldId id="1273" r:id="rId12"/>
    <p:sldId id="1274" r:id="rId13"/>
    <p:sldId id="1275" r:id="rId14"/>
    <p:sldId id="1276" r:id="rId15"/>
    <p:sldId id="1277" r:id="rId16"/>
    <p:sldId id="1278" r:id="rId17"/>
    <p:sldId id="1279" r:id="rId18"/>
    <p:sldId id="1280" r:id="rId19"/>
    <p:sldId id="1281" r:id="rId20"/>
    <p:sldId id="1282" r:id="rId21"/>
    <p:sldId id="1283" r:id="rId22"/>
    <p:sldId id="1284" r:id="rId23"/>
    <p:sldId id="1285" r:id="rId24"/>
    <p:sldId id="1286" r:id="rId25"/>
    <p:sldId id="1287" r:id="rId26"/>
    <p:sldId id="1288" r:id="rId27"/>
    <p:sldId id="1289" r:id="rId28"/>
    <p:sldId id="1290" r:id="rId29"/>
    <p:sldId id="1291" r:id="rId30"/>
    <p:sldId id="1292" r:id="rId31"/>
    <p:sldId id="1293" r:id="rId32"/>
    <p:sldId id="1294" r:id="rId33"/>
    <p:sldId id="1295" r:id="rId34"/>
    <p:sldId id="1296" r:id="rId35"/>
    <p:sldId id="1297" r:id="rId36"/>
    <p:sldId id="1298" r:id="rId37"/>
    <p:sldId id="1299" r:id="rId38"/>
    <p:sldId id="1300" r:id="rId39"/>
    <p:sldId id="1301" r:id="rId40"/>
    <p:sldId id="1302" r:id="rId41"/>
    <p:sldId id="1303" r:id="rId42"/>
    <p:sldId id="1304" r:id="rId43"/>
    <p:sldId id="1305"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417" y="63"/>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12DC10-BC87-4471-B69D-133B2E95094D}" type="datetimeFigureOut">
              <a:rPr lang="en-US" smtClean="0"/>
              <a:t>11/27/2019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DFE41B-A6BB-44FA-AA7C-004F53476FBE}" type="slidenum">
              <a:rPr lang="en-US" smtClean="0"/>
              <a:t>‹#›</a:t>
            </a:fld>
            <a:endParaRPr lang="en-US"/>
          </a:p>
        </p:txBody>
      </p:sp>
    </p:spTree>
    <p:extLst>
      <p:ext uri="{BB962C8B-B14F-4D97-AF65-F5344CB8AC3E}">
        <p14:creationId xmlns:p14="http://schemas.microsoft.com/office/powerpoint/2010/main" val="4027139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331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D0EEFBA9-D3EC-47BB-A23A-1FC11DDD068F}" type="slidenum">
              <a:rPr lang="en-US" altLang="en-US" smtClean="0"/>
              <a:pPr>
                <a:spcBef>
                  <a:spcPct val="0"/>
                </a:spcBef>
                <a:buClrTx/>
                <a:buSzTx/>
                <a:buFontTx/>
                <a:buNone/>
              </a:pPr>
              <a:t>1</a:t>
            </a:fld>
            <a:endParaRPr lang="en-US" altLang="en-US"/>
          </a:p>
        </p:txBody>
      </p:sp>
    </p:spTree>
    <p:extLst>
      <p:ext uri="{BB962C8B-B14F-4D97-AF65-F5344CB8AC3E}">
        <p14:creationId xmlns:p14="http://schemas.microsoft.com/office/powerpoint/2010/main" val="3126009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0596EB0B-C240-41C3-9528-DB7A92A042F6}" type="slidenum">
              <a:rPr lang="en-US" smtClean="0"/>
              <a:t>10</a:t>
            </a:fld>
            <a:endParaRPr lang="en-US"/>
          </a:p>
        </p:txBody>
      </p:sp>
    </p:spTree>
    <p:extLst>
      <p:ext uri="{BB962C8B-B14F-4D97-AF65-F5344CB8AC3E}">
        <p14:creationId xmlns:p14="http://schemas.microsoft.com/office/powerpoint/2010/main" val="39351877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sz="1200" b="1" kern="1200" dirty="0">
                <a:solidFill>
                  <a:schemeClr val="tx1"/>
                </a:solidFill>
                <a:effectLst/>
                <a:latin typeface="+mn-lt"/>
                <a:ea typeface="+mn-ea"/>
                <a:cs typeface="+mn-cs"/>
              </a:rPr>
              <a:t>If, based on the interview the preparer determines that the taxpayer meets the rules that make him or her potentially subject to the kiddie tax (slide 5), complete the Form 8615 information.</a:t>
            </a:r>
            <a:r>
              <a:rPr lang="en-US" sz="1200" kern="1200" dirty="0">
                <a:solidFill>
                  <a:schemeClr val="tx1"/>
                </a:solidFill>
                <a:effectLst/>
                <a:latin typeface="+mn-lt"/>
                <a:ea typeface="+mn-ea"/>
                <a:cs typeface="+mn-cs"/>
              </a:rPr>
              <a:t> In the event that the taxpayer’s income isn’t subject to the kiddie tax then none will be calculated. </a:t>
            </a:r>
          </a:p>
          <a:p>
            <a:pPr marL="406400" lvl="1" indent="-171450">
              <a:buFont typeface="Arial" panose="020B0604020202020204" pitchFamily="34" charset="0"/>
              <a:buChar char="•"/>
            </a:pPr>
            <a:r>
              <a:rPr lang="en-US" sz="1200" kern="1200" dirty="0">
                <a:solidFill>
                  <a:schemeClr val="tx1"/>
                </a:solidFill>
                <a:effectLst/>
                <a:latin typeface="+mn-lt"/>
                <a:ea typeface="+mn-ea"/>
                <a:cs typeface="+mn-cs"/>
              </a:rPr>
              <a:t>TaxSlayer does not automatically invoke the kiddie tax, it is activated only if the preparer explicitly adds it</a:t>
            </a:r>
          </a:p>
          <a:p>
            <a:pPr marL="406400" lvl="1" indent="-171450">
              <a:buFont typeface="Arial" panose="020B0604020202020204" pitchFamily="34" charset="0"/>
              <a:buChar char="•"/>
            </a:pPr>
            <a:r>
              <a:rPr lang="en-US" sz="1200" kern="1200" dirty="0">
                <a:solidFill>
                  <a:schemeClr val="tx1"/>
                </a:solidFill>
                <a:effectLst/>
                <a:latin typeface="+mn-lt"/>
                <a:ea typeface="+mn-ea"/>
                <a:cs typeface="+mn-cs"/>
              </a:rPr>
              <a:t>Must enter the parents’ information. If that isn’t done then the kiddie tax isn’t calculated.</a:t>
            </a:r>
          </a:p>
          <a:p>
            <a:pPr marL="406400" lvl="1" indent="-171450">
              <a:buFont typeface="Arial" panose="020B0604020202020204" pitchFamily="34" charset="0"/>
              <a:buChar char="•"/>
            </a:pPr>
            <a:r>
              <a:rPr lang="en-US" sz="1200" kern="1200" dirty="0">
                <a:solidFill>
                  <a:schemeClr val="tx1"/>
                </a:solidFill>
                <a:effectLst/>
                <a:latin typeface="+mn-lt"/>
                <a:ea typeface="+mn-ea"/>
                <a:cs typeface="+mn-cs"/>
              </a:rPr>
              <a:t>TaxSlayer doesn’t check against the taxpayer’s age and could calculate a kiddie tax even if the taxpayer is over 23. Counselors make the sole determination whether the taxpayer should be subject to the kiddie tax. And the taxpayer could be subject to the kiddie tax even if they can’t be claimed as a dependent.</a:t>
            </a: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FC99871-1AB6-1A40-BD47-BA600C772252}" type="slidenum">
              <a:rPr lang="en-US" smtClean="0"/>
              <a:pPr/>
              <a:t>11</a:t>
            </a:fld>
            <a:endParaRPr lang="en-US" dirty="0"/>
          </a:p>
        </p:txBody>
      </p:sp>
    </p:spTree>
    <p:extLst>
      <p:ext uri="{BB962C8B-B14F-4D97-AF65-F5344CB8AC3E}">
        <p14:creationId xmlns:p14="http://schemas.microsoft.com/office/powerpoint/2010/main" val="3766487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b="1" dirty="0"/>
              <a:t>Enter earned</a:t>
            </a:r>
            <a:r>
              <a:rPr lang="en-US" b="1" baseline="0" dirty="0"/>
              <a:t> and unearned income into </a:t>
            </a:r>
            <a:r>
              <a:rPr lang="en-US" b="1" baseline="0" dirty="0" err="1"/>
              <a:t>TaxSlayer</a:t>
            </a:r>
            <a:r>
              <a:rPr lang="en-US" b="1" baseline="0" dirty="0"/>
              <a:t>, select 8615 and enter Parent’s/SSN ... </a:t>
            </a:r>
            <a:r>
              <a:rPr lang="en-US" b="1" baseline="0" dirty="0" err="1"/>
              <a:t>TaxSlayer</a:t>
            </a:r>
            <a:r>
              <a:rPr lang="en-US" b="1" baseline="0" dirty="0"/>
              <a:t> does the rest</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FC99871-1AB6-1A40-BD47-BA600C772252}" type="slidenum">
              <a:rPr lang="en-US" smtClean="0"/>
              <a:pPr/>
              <a:t>12</a:t>
            </a:fld>
            <a:endParaRPr lang="en-US" dirty="0"/>
          </a:p>
        </p:txBody>
      </p:sp>
    </p:spTree>
    <p:extLst>
      <p:ext uri="{BB962C8B-B14F-4D97-AF65-F5344CB8AC3E}">
        <p14:creationId xmlns:p14="http://schemas.microsoft.com/office/powerpoint/2010/main" val="3834198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Not</a:t>
            </a:r>
            <a:r>
              <a:rPr lang="en-US" baseline="0" dirty="0"/>
              <a:t> sure why form asks for parent’s information. No longer relevant (so long as one is still alive)</a:t>
            </a:r>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FC99871-1AB6-1A40-BD47-BA600C772252}" type="slidenum">
              <a:rPr lang="en-US" smtClean="0"/>
              <a:pPr/>
              <a:t>13</a:t>
            </a:fld>
            <a:endParaRPr lang="en-US" dirty="0"/>
          </a:p>
        </p:txBody>
      </p:sp>
    </p:spTree>
    <p:extLst>
      <p:ext uri="{BB962C8B-B14F-4D97-AF65-F5344CB8AC3E}">
        <p14:creationId xmlns:p14="http://schemas.microsoft.com/office/powerpoint/2010/main" val="12500502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TaxSlayer</a:t>
            </a:r>
            <a:r>
              <a:rPr lang="en-US" baseline="0" dirty="0"/>
              <a:t> prints the tax calculation worksheet. These numbers based on 2018 software.</a:t>
            </a:r>
          </a:p>
          <a:p>
            <a:pPr lvl="1"/>
            <a:endParaRPr 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1F96D11F-3E71-43AC-99F9-A3AAEA945F0C}" type="slidenum">
              <a:rPr lang="en-US" altLang="en-US" smtClean="0"/>
              <a:pPr>
                <a:defRPr/>
              </a:pPr>
              <a:t>14</a:t>
            </a:fld>
            <a:endParaRPr lang="en-US" altLang="en-US" dirty="0"/>
          </a:p>
        </p:txBody>
      </p:sp>
    </p:spTree>
    <p:extLst>
      <p:ext uri="{BB962C8B-B14F-4D97-AF65-F5344CB8AC3E}">
        <p14:creationId xmlns:p14="http://schemas.microsoft.com/office/powerpoint/2010/main" val="26514640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1F96D11F-3E71-43AC-99F9-A3AAEA945F0C}" type="slidenum">
              <a:rPr lang="en-US" altLang="en-US" smtClean="0"/>
              <a:pPr>
                <a:defRPr/>
              </a:pPr>
              <a:t>15</a:t>
            </a:fld>
            <a:endParaRPr lang="en-US" altLang="en-US" dirty="0"/>
          </a:p>
        </p:txBody>
      </p:sp>
    </p:spTree>
    <p:extLst>
      <p:ext uri="{BB962C8B-B14F-4D97-AF65-F5344CB8AC3E}">
        <p14:creationId xmlns:p14="http://schemas.microsoft.com/office/powerpoint/2010/main" val="435802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536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B4E8CF9A-8998-4C9F-936F-AAEC476E2999}" type="slidenum">
              <a:rPr lang="en-US" altLang="en-US" smtClean="0"/>
              <a:pPr>
                <a:spcBef>
                  <a:spcPct val="0"/>
                </a:spcBef>
                <a:buClrTx/>
                <a:buSzTx/>
                <a:buFontTx/>
                <a:buNone/>
              </a:pPr>
              <a:t>16</a:t>
            </a:fld>
            <a:endParaRPr lang="en-US" altLang="en-US"/>
          </a:p>
        </p:txBody>
      </p:sp>
    </p:spTree>
    <p:extLst>
      <p:ext uri="{BB962C8B-B14F-4D97-AF65-F5344CB8AC3E}">
        <p14:creationId xmlns:p14="http://schemas.microsoft.com/office/powerpoint/2010/main" val="719424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dirty="0"/>
          </a:p>
          <a:p>
            <a:pPr eaLnBrk="1" hangingPunct="1">
              <a:spcBef>
                <a:spcPct val="0"/>
              </a:spcBef>
            </a:pPr>
            <a:endParaRPr lang="en-US" altLang="en-US" dirty="0"/>
          </a:p>
        </p:txBody>
      </p:sp>
      <p:sp>
        <p:nvSpPr>
          <p:cNvPr id="3" name="Slide Number Placeholder 2"/>
          <p:cNvSpPr>
            <a:spLocks noGrp="1"/>
          </p:cNvSpPr>
          <p:nvPr>
            <p:ph type="sldNum" sz="quarter" idx="10"/>
          </p:nvPr>
        </p:nvSpPr>
        <p:spPr/>
        <p:txBody>
          <a:bodyPr/>
          <a:lstStyle/>
          <a:p>
            <a:fld id="{0596EB0B-C240-41C3-9528-DB7A92A042F6}" type="slidenum">
              <a:rPr lang="en-US" smtClean="0"/>
              <a:t>17</a:t>
            </a:fld>
            <a:endParaRPr lang="en-US"/>
          </a:p>
        </p:txBody>
      </p:sp>
    </p:spTree>
    <p:extLst>
      <p:ext uri="{BB962C8B-B14F-4D97-AF65-F5344CB8AC3E}">
        <p14:creationId xmlns:p14="http://schemas.microsoft.com/office/powerpoint/2010/main" val="1063011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Because ½ of the SE tax is</a:t>
            </a:r>
            <a:r>
              <a:rPr lang="en-US" altLang="en-US" baseline="0" dirty="0"/>
              <a:t> reduces self-employment income for purposes of the SE tax, Sch C profit of less than $433 will not attract any SE tax</a:t>
            </a:r>
            <a:endParaRPr lang="en-US" altLang="en-US" dirty="0"/>
          </a:p>
        </p:txBody>
      </p:sp>
      <p:sp>
        <p:nvSpPr>
          <p:cNvPr id="1946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66F00481-0708-4842-B9C0-09CF00ECE7D6}" type="slidenum">
              <a:rPr lang="en-US" altLang="en-US" smtClean="0"/>
              <a:pPr>
                <a:spcBef>
                  <a:spcPct val="0"/>
                </a:spcBef>
                <a:buClrTx/>
                <a:buSzTx/>
                <a:buFontTx/>
                <a:buNone/>
              </a:pPr>
              <a:t>18</a:t>
            </a:fld>
            <a:endParaRPr lang="en-US" altLang="en-US"/>
          </a:p>
        </p:txBody>
      </p:sp>
    </p:spTree>
    <p:extLst>
      <p:ext uri="{BB962C8B-B14F-4D97-AF65-F5344CB8AC3E}">
        <p14:creationId xmlns:p14="http://schemas.microsoft.com/office/powerpoint/2010/main" val="3671879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endParaRPr lang="en-US" altLang="en-US" b="1" dirty="0"/>
          </a:p>
        </p:txBody>
      </p:sp>
      <p:sp>
        <p:nvSpPr>
          <p:cNvPr id="3" name="Slide Number Placeholder 2"/>
          <p:cNvSpPr>
            <a:spLocks noGrp="1"/>
          </p:cNvSpPr>
          <p:nvPr>
            <p:ph type="sldNum" sz="quarter" idx="10"/>
          </p:nvPr>
        </p:nvSpPr>
        <p:spPr/>
        <p:txBody>
          <a:bodyPr/>
          <a:lstStyle/>
          <a:p>
            <a:fld id="{0596EB0B-C240-41C3-9528-DB7A92A042F6}" type="slidenum">
              <a:rPr lang="en-US" smtClean="0"/>
              <a:t>19</a:t>
            </a:fld>
            <a:endParaRPr lang="en-US"/>
          </a:p>
        </p:txBody>
      </p:sp>
    </p:spTree>
    <p:extLst>
      <p:ext uri="{BB962C8B-B14F-4D97-AF65-F5344CB8AC3E}">
        <p14:creationId xmlns:p14="http://schemas.microsoft.com/office/powerpoint/2010/main" val="1795244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0596EB0B-C240-41C3-9528-DB7A92A042F6}" type="slidenum">
              <a:rPr lang="en-US" smtClean="0"/>
              <a:t>2</a:t>
            </a:fld>
            <a:endParaRPr lang="en-US"/>
          </a:p>
        </p:txBody>
      </p:sp>
    </p:spTree>
    <p:extLst>
      <p:ext uri="{BB962C8B-B14F-4D97-AF65-F5344CB8AC3E}">
        <p14:creationId xmlns:p14="http://schemas.microsoft.com/office/powerpoint/2010/main" val="2208818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6507B71F-8811-44B5-8070-F38AC6378728}" type="slidenum">
              <a:rPr lang="en-US" altLang="en-US" smtClean="0"/>
              <a:pPr>
                <a:spcBef>
                  <a:spcPct val="0"/>
                </a:spcBef>
                <a:buClrTx/>
                <a:buSzTx/>
                <a:buFontTx/>
                <a:buNone/>
              </a:pPr>
              <a:t>20</a:t>
            </a:fld>
            <a:endParaRPr lang="en-US" altLang="en-US"/>
          </a:p>
        </p:txBody>
      </p:sp>
    </p:spTree>
    <p:extLst>
      <p:ext uri="{BB962C8B-B14F-4D97-AF65-F5344CB8AC3E}">
        <p14:creationId xmlns:p14="http://schemas.microsoft.com/office/powerpoint/2010/main" val="32828848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584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723B6EAE-7BC5-4C09-94AD-7A9D0DCBDE68}" type="slidenum">
              <a:rPr lang="en-US" altLang="en-US" smtClean="0"/>
              <a:pPr>
                <a:spcBef>
                  <a:spcPct val="0"/>
                </a:spcBef>
                <a:buClrTx/>
                <a:buSzTx/>
                <a:buFontTx/>
                <a:buNone/>
              </a:pPr>
              <a:t>21</a:t>
            </a:fld>
            <a:endParaRPr lang="en-US" altLang="en-US"/>
          </a:p>
        </p:txBody>
      </p:sp>
    </p:spTree>
    <p:extLst>
      <p:ext uri="{BB962C8B-B14F-4D97-AF65-F5344CB8AC3E}">
        <p14:creationId xmlns:p14="http://schemas.microsoft.com/office/powerpoint/2010/main" val="8126438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789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02CB01E5-6C2C-40B3-8999-60E0A8BB4B9B}" type="slidenum">
              <a:rPr lang="en-US" altLang="en-US" smtClean="0"/>
              <a:pPr>
                <a:spcBef>
                  <a:spcPct val="0"/>
                </a:spcBef>
                <a:buClrTx/>
                <a:buSzTx/>
                <a:buFontTx/>
                <a:buNone/>
              </a:pPr>
              <a:t>22</a:t>
            </a:fld>
            <a:endParaRPr lang="en-US" altLang="en-US"/>
          </a:p>
        </p:txBody>
      </p:sp>
    </p:spTree>
    <p:extLst>
      <p:ext uri="{BB962C8B-B14F-4D97-AF65-F5344CB8AC3E}">
        <p14:creationId xmlns:p14="http://schemas.microsoft.com/office/powerpoint/2010/main" val="16716841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994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BC35D4FE-E9FB-4264-8135-6C3D67D5A59F}" type="slidenum">
              <a:rPr lang="en-US" altLang="en-US" smtClean="0"/>
              <a:pPr>
                <a:spcBef>
                  <a:spcPct val="0"/>
                </a:spcBef>
                <a:buClrTx/>
                <a:buSzTx/>
                <a:buFontTx/>
                <a:buNone/>
              </a:pPr>
              <a:t>23</a:t>
            </a:fld>
            <a:endParaRPr lang="en-US" altLang="en-US"/>
          </a:p>
        </p:txBody>
      </p:sp>
    </p:spTree>
    <p:extLst>
      <p:ext uri="{BB962C8B-B14F-4D97-AF65-F5344CB8AC3E}">
        <p14:creationId xmlns:p14="http://schemas.microsoft.com/office/powerpoint/2010/main" val="3370156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0596EB0B-C240-41C3-9528-DB7A92A042F6}" type="slidenum">
              <a:rPr lang="en-US" smtClean="0"/>
              <a:t>24</a:t>
            </a:fld>
            <a:endParaRPr lang="en-US"/>
          </a:p>
        </p:txBody>
      </p:sp>
    </p:spTree>
    <p:extLst>
      <p:ext uri="{BB962C8B-B14F-4D97-AF65-F5344CB8AC3E}">
        <p14:creationId xmlns:p14="http://schemas.microsoft.com/office/powerpoint/2010/main" val="23323161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pPr>
              <a:defRPr/>
            </a:pPr>
            <a:fld id="{1F96D11F-3E71-43AC-99F9-A3AAEA945F0C}" type="slidenum">
              <a:rPr lang="en-US" altLang="en-US" smtClean="0"/>
              <a:pPr>
                <a:defRPr/>
              </a:pPr>
              <a:t>25</a:t>
            </a:fld>
            <a:endParaRPr lang="en-US" altLang="en-US"/>
          </a:p>
        </p:txBody>
      </p:sp>
    </p:spTree>
    <p:extLst>
      <p:ext uri="{BB962C8B-B14F-4D97-AF65-F5344CB8AC3E}">
        <p14:creationId xmlns:p14="http://schemas.microsoft.com/office/powerpoint/2010/main" val="23363852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Calibri" panose="020F0502020204030204" pitchFamily="34" charset="0"/>
              <a:buNone/>
            </a:pPr>
            <a:r>
              <a:rPr lang="en-US" altLang="en-US" dirty="0"/>
              <a:t>Highlight</a:t>
            </a:r>
            <a:r>
              <a:rPr lang="en-US" altLang="en-US" baseline="0" dirty="0"/>
              <a:t> common codes seen in your area</a:t>
            </a:r>
            <a:endParaRPr lang="en-US" altLang="en-US" dirty="0"/>
          </a:p>
        </p:txBody>
      </p:sp>
      <p:sp>
        <p:nvSpPr>
          <p:cNvPr id="5222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095FCDA0-F6C2-48F8-A2BE-6C7C9D22B313}" type="slidenum">
              <a:rPr lang="en-US" altLang="en-US" smtClean="0"/>
              <a:pPr>
                <a:spcBef>
                  <a:spcPct val="0"/>
                </a:spcBef>
                <a:buClrTx/>
                <a:buSzTx/>
                <a:buFontTx/>
                <a:buNone/>
              </a:pPr>
              <a:t>26</a:t>
            </a:fld>
            <a:endParaRPr lang="en-US" altLang="en-US"/>
          </a:p>
        </p:txBody>
      </p:sp>
    </p:spTree>
    <p:extLst>
      <p:ext uri="{BB962C8B-B14F-4D97-AF65-F5344CB8AC3E}">
        <p14:creationId xmlns:p14="http://schemas.microsoft.com/office/powerpoint/2010/main" val="5619129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See Pub 970 Chapter</a:t>
            </a:r>
            <a:r>
              <a:rPr lang="en-US" altLang="en-US" baseline="0" dirty="0"/>
              <a:t> 9 for additional information</a:t>
            </a:r>
            <a:endParaRPr lang="en-US" altLang="en-US" dirty="0"/>
          </a:p>
        </p:txBody>
      </p:sp>
      <p:sp>
        <p:nvSpPr>
          <p:cNvPr id="6042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D39BB68A-8B1E-42B1-BE41-7DAFB72AAD35}" type="slidenum">
              <a:rPr lang="en-US" altLang="en-US" smtClean="0"/>
              <a:pPr>
                <a:spcBef>
                  <a:spcPct val="0"/>
                </a:spcBef>
                <a:buClrTx/>
                <a:buSzTx/>
                <a:buFontTx/>
                <a:buNone/>
              </a:pPr>
              <a:t>27</a:t>
            </a:fld>
            <a:endParaRPr lang="en-US" altLang="en-US"/>
          </a:p>
        </p:txBody>
      </p:sp>
    </p:spTree>
    <p:extLst>
      <p:ext uri="{BB962C8B-B14F-4D97-AF65-F5344CB8AC3E}">
        <p14:creationId xmlns:p14="http://schemas.microsoft.com/office/powerpoint/2010/main" val="4314620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Expenses can be used for</a:t>
            </a:r>
            <a:r>
              <a:rPr lang="en-US" altLang="en-US" baseline="0" dirty="0"/>
              <a:t> both exception from 10% penalty and as and education benefit because not using expenses to reduced TAX on distribution. Taxpayer only using expenses to get out of additional 10% penalty on the early distribution.</a:t>
            </a:r>
            <a:endParaRPr lang="en-US" altLang="en-US" dirty="0"/>
          </a:p>
          <a:p>
            <a:pPr eaLnBrk="1" hangingPunct="1">
              <a:spcBef>
                <a:spcPct val="0"/>
              </a:spcBef>
            </a:pPr>
            <a:r>
              <a:rPr lang="en-US" altLang="en-US" dirty="0"/>
              <a:t>Room and board amount may be limited – refer to Pub 970, Ch 9.</a:t>
            </a:r>
          </a:p>
        </p:txBody>
      </p:sp>
      <p:sp>
        <p:nvSpPr>
          <p:cNvPr id="6246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CCD0281E-8899-4DF7-82EB-C463EF7F7CC4}" type="slidenum">
              <a:rPr lang="en-US" altLang="en-US" smtClean="0"/>
              <a:pPr>
                <a:spcBef>
                  <a:spcPct val="0"/>
                </a:spcBef>
                <a:buClrTx/>
                <a:buSzTx/>
                <a:buFontTx/>
                <a:buNone/>
              </a:pPr>
              <a:t>28</a:t>
            </a:fld>
            <a:endParaRPr lang="en-US" altLang="en-US"/>
          </a:p>
        </p:txBody>
      </p:sp>
    </p:spTree>
    <p:extLst>
      <p:ext uri="{BB962C8B-B14F-4D97-AF65-F5344CB8AC3E}">
        <p14:creationId xmlns:p14="http://schemas.microsoft.com/office/powerpoint/2010/main" val="2502833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64516"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8C0758BD-4008-42D8-BA89-875F6803478D}" type="slidenum">
              <a:rPr lang="en-US" altLang="en-US" smtClean="0"/>
              <a:pPr>
                <a:spcBef>
                  <a:spcPct val="0"/>
                </a:spcBef>
                <a:buClrTx/>
                <a:buSzTx/>
                <a:buFontTx/>
                <a:buNone/>
              </a:pPr>
              <a:t>29</a:t>
            </a:fld>
            <a:endParaRPr lang="en-US" altLang="en-US"/>
          </a:p>
        </p:txBody>
      </p:sp>
    </p:spTree>
    <p:extLst>
      <p:ext uri="{BB962C8B-B14F-4D97-AF65-F5344CB8AC3E}">
        <p14:creationId xmlns:p14="http://schemas.microsoft.com/office/powerpoint/2010/main" val="131272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Encourage class to read notes</a:t>
            </a:r>
            <a:r>
              <a:rPr lang="en-US" baseline="0" dirty="0"/>
              <a:t> at the top of Chart B and the bottom section on the kiddie tax</a:t>
            </a:r>
            <a:endParaRPr 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1F96D11F-3E71-43AC-99F9-A3AAEA945F0C}" type="slidenum">
              <a:rPr lang="en-US" altLang="en-US" smtClean="0"/>
              <a:pPr>
                <a:defRPr/>
              </a:pPr>
              <a:t>3</a:t>
            </a:fld>
            <a:endParaRPr lang="en-US" altLang="en-US" dirty="0"/>
          </a:p>
        </p:txBody>
      </p:sp>
    </p:spTree>
    <p:extLst>
      <p:ext uri="{BB962C8B-B14F-4D97-AF65-F5344CB8AC3E}">
        <p14:creationId xmlns:p14="http://schemas.microsoft.com/office/powerpoint/2010/main" val="1215606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6656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72C9E3DA-73EC-4C13-BFB6-460BF8F3F6D2}" type="slidenum">
              <a:rPr lang="en-US" altLang="en-US" smtClean="0"/>
              <a:pPr>
                <a:spcBef>
                  <a:spcPct val="0"/>
                </a:spcBef>
                <a:buClrTx/>
                <a:buSzTx/>
                <a:buFontTx/>
                <a:buNone/>
              </a:pPr>
              <a:t>30</a:t>
            </a:fld>
            <a:endParaRPr lang="en-US" altLang="en-US"/>
          </a:p>
        </p:txBody>
      </p:sp>
    </p:spTree>
    <p:extLst>
      <p:ext uri="{BB962C8B-B14F-4D97-AF65-F5344CB8AC3E}">
        <p14:creationId xmlns:p14="http://schemas.microsoft.com/office/powerpoint/2010/main" val="206421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Taxpayer can withdraw the RMD from</a:t>
            </a:r>
            <a:r>
              <a:rPr lang="en-US" baseline="0" dirty="0"/>
              <a:t> any IRA so long as the total RMD is withdrawn</a:t>
            </a:r>
          </a:p>
          <a:p>
            <a:r>
              <a:rPr lang="en-US" baseline="0" dirty="0"/>
              <a:t>Waiver of 50% additional tax out of scope for VITA</a:t>
            </a:r>
            <a:endParaRPr 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1F96D11F-3E71-43AC-99F9-A3AAEA945F0C}" type="slidenum">
              <a:rPr lang="en-US" altLang="en-US" smtClean="0"/>
              <a:pPr>
                <a:defRPr/>
              </a:pPr>
              <a:t>31</a:t>
            </a:fld>
            <a:endParaRPr lang="en-US" altLang="en-US" dirty="0"/>
          </a:p>
        </p:txBody>
      </p:sp>
    </p:spTree>
    <p:extLst>
      <p:ext uri="{BB962C8B-B14F-4D97-AF65-F5344CB8AC3E}">
        <p14:creationId xmlns:p14="http://schemas.microsoft.com/office/powerpoint/2010/main" val="20855132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0596EB0B-C240-41C3-9528-DB7A92A042F6}" type="slidenum">
              <a:rPr lang="en-US" smtClean="0"/>
              <a:t>32</a:t>
            </a:fld>
            <a:endParaRPr lang="en-US"/>
          </a:p>
        </p:txBody>
      </p:sp>
    </p:spTree>
    <p:extLst>
      <p:ext uri="{BB962C8B-B14F-4D97-AF65-F5344CB8AC3E}">
        <p14:creationId xmlns:p14="http://schemas.microsoft.com/office/powerpoint/2010/main" val="12937205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Math or</a:t>
            </a:r>
            <a:r>
              <a:rPr lang="en-US" baseline="0" dirty="0"/>
              <a:t> clerical error</a:t>
            </a:r>
            <a:endParaRPr 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1F96D11F-3E71-43AC-99F9-A3AAEA945F0C}" type="slidenum">
              <a:rPr lang="en-US" altLang="en-US" smtClean="0"/>
              <a:pPr>
                <a:defRPr/>
              </a:pPr>
              <a:t>33</a:t>
            </a:fld>
            <a:endParaRPr lang="en-US" altLang="en-US" dirty="0"/>
          </a:p>
        </p:txBody>
      </p:sp>
    </p:spTree>
    <p:extLst>
      <p:ext uri="{BB962C8B-B14F-4D97-AF65-F5344CB8AC3E}">
        <p14:creationId xmlns:p14="http://schemas.microsoft.com/office/powerpoint/2010/main" val="1492387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0596EB0B-C240-41C3-9528-DB7A92A042F6}" type="slidenum">
              <a:rPr lang="en-US" smtClean="0"/>
              <a:t>34</a:t>
            </a:fld>
            <a:endParaRPr lang="en-US"/>
          </a:p>
        </p:txBody>
      </p:sp>
    </p:spTree>
    <p:extLst>
      <p:ext uri="{BB962C8B-B14F-4D97-AF65-F5344CB8AC3E}">
        <p14:creationId xmlns:p14="http://schemas.microsoft.com/office/powerpoint/2010/main" val="42337502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813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17379328-B90F-431A-866D-C9568E875128}" type="slidenum">
              <a:rPr lang="en-US" altLang="en-US" smtClean="0"/>
              <a:pPr>
                <a:spcBef>
                  <a:spcPct val="0"/>
                </a:spcBef>
                <a:buClrTx/>
                <a:buSzTx/>
                <a:buFontTx/>
                <a:buNone/>
              </a:pPr>
              <a:t>35</a:t>
            </a:fld>
            <a:endParaRPr lang="en-US" altLang="en-US"/>
          </a:p>
        </p:txBody>
      </p:sp>
    </p:spTree>
    <p:extLst>
      <p:ext uri="{BB962C8B-B14F-4D97-AF65-F5344CB8AC3E}">
        <p14:creationId xmlns:p14="http://schemas.microsoft.com/office/powerpoint/2010/main" val="26378483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578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42551C3C-B882-49E0-83AF-8FC439CBF437}" type="slidenum">
              <a:rPr lang="en-US" altLang="en-US" smtClean="0"/>
              <a:pPr>
                <a:spcBef>
                  <a:spcPct val="0"/>
                </a:spcBef>
                <a:buClrTx/>
                <a:buSzTx/>
                <a:buFontTx/>
                <a:buNone/>
              </a:pPr>
              <a:t>36</a:t>
            </a:fld>
            <a:endParaRPr lang="en-US" altLang="en-US"/>
          </a:p>
        </p:txBody>
      </p:sp>
    </p:spTree>
    <p:extLst>
      <p:ext uri="{BB962C8B-B14F-4D97-AF65-F5344CB8AC3E}">
        <p14:creationId xmlns:p14="http://schemas.microsoft.com/office/powerpoint/2010/main" val="3668460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5F0F86F9-E772-4CD7-8D78-B9F45AC6B27C}" type="slidenum">
              <a:rPr lang="en-US" altLang="en-US" smtClean="0"/>
              <a:pPr>
                <a:spcBef>
                  <a:spcPct val="0"/>
                </a:spcBef>
                <a:buClrTx/>
                <a:buSzTx/>
                <a:buFontTx/>
                <a:buNone/>
              </a:pPr>
              <a:t>37</a:t>
            </a:fld>
            <a:endParaRPr lang="en-US" altLang="en-US"/>
          </a:p>
        </p:txBody>
      </p:sp>
      <p:sp>
        <p:nvSpPr>
          <p:cNvPr id="77827"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8"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The original amount was $7,500</a:t>
            </a:r>
            <a:r>
              <a:rPr lang="en-US" altLang="en-US" baseline="0" dirty="0"/>
              <a:t> repayable $500 per year</a:t>
            </a:r>
          </a:p>
          <a:p>
            <a:r>
              <a:rPr lang="en-US" altLang="en-US" baseline="0" dirty="0"/>
              <a:t>Repayments can continue through 2024</a:t>
            </a:r>
            <a:endParaRPr lang="en-US" altLang="en-US" dirty="0"/>
          </a:p>
        </p:txBody>
      </p:sp>
    </p:spTree>
    <p:extLst>
      <p:ext uri="{BB962C8B-B14F-4D97-AF65-F5344CB8AC3E}">
        <p14:creationId xmlns:p14="http://schemas.microsoft.com/office/powerpoint/2010/main" val="21073195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602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EC04BB01-1BD9-4C92-894A-0EA3035CB08A}" type="slidenum">
              <a:rPr lang="en-US" altLang="en-US" smtClean="0"/>
              <a:pPr>
                <a:spcBef>
                  <a:spcPct val="0"/>
                </a:spcBef>
                <a:buClrTx/>
                <a:buSzTx/>
                <a:buFontTx/>
                <a:buNone/>
              </a:pPr>
              <a:t>38</a:t>
            </a:fld>
            <a:endParaRPr lang="en-US" altLang="en-US"/>
          </a:p>
        </p:txBody>
      </p:sp>
    </p:spTree>
    <p:extLst>
      <p:ext uri="{BB962C8B-B14F-4D97-AF65-F5344CB8AC3E}">
        <p14:creationId xmlns:p14="http://schemas.microsoft.com/office/powerpoint/2010/main" val="10441069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2164"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CAA5994D-AAFB-48F8-9D74-AC7066A3A293}" type="slidenum">
              <a:rPr lang="en-US" altLang="en-US" smtClean="0"/>
              <a:pPr>
                <a:spcBef>
                  <a:spcPct val="0"/>
                </a:spcBef>
                <a:buClrTx/>
                <a:buSzTx/>
                <a:buFontTx/>
                <a:buNone/>
              </a:pPr>
              <a:t>39</a:t>
            </a:fld>
            <a:endParaRPr lang="en-US" altLang="en-US"/>
          </a:p>
        </p:txBody>
      </p:sp>
    </p:spTree>
    <p:extLst>
      <p:ext uri="{BB962C8B-B14F-4D97-AF65-F5344CB8AC3E}">
        <p14:creationId xmlns:p14="http://schemas.microsoft.com/office/powerpoint/2010/main" val="35077062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t>Find worksheet for determining support in Pub</a:t>
            </a:r>
            <a:r>
              <a:rPr lang="en-US" sz="1200" baseline="0" dirty="0"/>
              <a:t> 4012 Tab C</a:t>
            </a:r>
            <a:endParaRPr lang="en-US" sz="1200" dirty="0"/>
          </a:p>
          <a:p>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FC99871-1AB6-1A40-BD47-BA600C772252}" type="slidenum">
              <a:rPr lang="en-US" smtClean="0"/>
              <a:pPr/>
              <a:t>4</a:t>
            </a:fld>
            <a:endParaRPr lang="en-US" dirty="0"/>
          </a:p>
        </p:txBody>
      </p:sp>
    </p:spTree>
    <p:extLst>
      <p:ext uri="{BB962C8B-B14F-4D97-AF65-F5344CB8AC3E}">
        <p14:creationId xmlns:p14="http://schemas.microsoft.com/office/powerpoint/2010/main" val="33292898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88068"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866E6493-0105-409D-8186-55A6F09CD19A}" type="slidenum">
              <a:rPr lang="en-US" altLang="en-US" smtClean="0"/>
              <a:pPr>
                <a:spcBef>
                  <a:spcPct val="0"/>
                </a:spcBef>
                <a:buClrTx/>
                <a:buSzTx/>
                <a:buFontTx/>
                <a:buNone/>
              </a:pPr>
              <a:t>40</a:t>
            </a:fld>
            <a:endParaRPr lang="en-US" altLang="en-US"/>
          </a:p>
        </p:txBody>
      </p:sp>
    </p:spTree>
    <p:extLst>
      <p:ext uri="{BB962C8B-B14F-4D97-AF65-F5344CB8AC3E}">
        <p14:creationId xmlns:p14="http://schemas.microsoft.com/office/powerpoint/2010/main" val="387558324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4212"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A82C7A87-F736-4BAE-BBBB-F55537431E11}" type="slidenum">
              <a:rPr lang="en-US" altLang="en-US" smtClean="0"/>
              <a:pPr>
                <a:spcBef>
                  <a:spcPct val="0"/>
                </a:spcBef>
                <a:buClrTx/>
                <a:buSzTx/>
                <a:buFontTx/>
                <a:buNone/>
              </a:pPr>
              <a:t>41</a:t>
            </a:fld>
            <a:endParaRPr lang="en-US" altLang="en-US"/>
          </a:p>
        </p:txBody>
      </p:sp>
    </p:spTree>
    <p:extLst>
      <p:ext uri="{BB962C8B-B14F-4D97-AF65-F5344CB8AC3E}">
        <p14:creationId xmlns:p14="http://schemas.microsoft.com/office/powerpoint/2010/main" val="231435712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96260" name="Slide Number Placeholder 3"/>
          <p:cNvSpPr>
            <a:spLocks noGrp="1"/>
          </p:cNvSpPr>
          <p:nvPr>
            <p:ph type="sldNum" sz="quarter" idx="5"/>
          </p:nvPr>
        </p:nvSpPr>
        <p:spPr bwMode="auto">
          <a:xfrm>
            <a:off x="3884613" y="8685213"/>
            <a:ext cx="2971800" cy="4587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57020" indent="-291161">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64647" indent="-232929">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30505" indent="-232929">
              <a:spcBef>
                <a:spcPct val="30000"/>
              </a:spcBef>
              <a:defRPr sz="1300">
                <a:solidFill>
                  <a:schemeClr val="tx1"/>
                </a:solidFill>
                <a:latin typeface="Calibri" panose="020F0502020204030204" pitchFamily="34" charset="0"/>
              </a:defRPr>
            </a:lvl4pPr>
            <a:lvl5pPr marL="2096365" indent="-232929">
              <a:spcBef>
                <a:spcPct val="30000"/>
              </a:spcBef>
              <a:defRPr sz="1300">
                <a:solidFill>
                  <a:schemeClr val="tx1"/>
                </a:solidFill>
                <a:latin typeface="Calibri" panose="020F0502020204030204" pitchFamily="34" charset="0"/>
              </a:defRPr>
            </a:lvl5pPr>
            <a:lvl6pPr marL="2562224" indent="-232929" eaLnBrk="0" fontAlgn="base" hangingPunct="0">
              <a:spcBef>
                <a:spcPct val="30000"/>
              </a:spcBef>
              <a:spcAft>
                <a:spcPct val="0"/>
              </a:spcAft>
              <a:defRPr sz="1300">
                <a:solidFill>
                  <a:schemeClr val="tx1"/>
                </a:solidFill>
                <a:latin typeface="Calibri" panose="020F0502020204030204" pitchFamily="34" charset="0"/>
              </a:defRPr>
            </a:lvl6pPr>
            <a:lvl7pPr marL="3028082" indent="-232929" eaLnBrk="0" fontAlgn="base" hangingPunct="0">
              <a:spcBef>
                <a:spcPct val="30000"/>
              </a:spcBef>
              <a:spcAft>
                <a:spcPct val="0"/>
              </a:spcAft>
              <a:defRPr sz="1300">
                <a:solidFill>
                  <a:schemeClr val="tx1"/>
                </a:solidFill>
                <a:latin typeface="Calibri" panose="020F0502020204030204" pitchFamily="34" charset="0"/>
              </a:defRPr>
            </a:lvl7pPr>
            <a:lvl8pPr marL="3493941" indent="-232929" eaLnBrk="0" fontAlgn="base" hangingPunct="0">
              <a:spcBef>
                <a:spcPct val="30000"/>
              </a:spcBef>
              <a:spcAft>
                <a:spcPct val="0"/>
              </a:spcAft>
              <a:defRPr sz="1300">
                <a:solidFill>
                  <a:schemeClr val="tx1"/>
                </a:solidFill>
                <a:latin typeface="Calibri" panose="020F0502020204030204" pitchFamily="34" charset="0"/>
              </a:defRPr>
            </a:lvl8pPr>
            <a:lvl9pPr marL="3959800" indent="-232929" eaLnBrk="0" fontAlgn="base" hangingPunct="0">
              <a:spcBef>
                <a:spcPct val="30000"/>
              </a:spcBef>
              <a:spcAft>
                <a:spcPct val="0"/>
              </a:spcAft>
              <a:defRPr sz="1300">
                <a:solidFill>
                  <a:schemeClr val="tx1"/>
                </a:solidFill>
                <a:latin typeface="Calibri" panose="020F0502020204030204" pitchFamily="34" charset="0"/>
              </a:defRPr>
            </a:lvl9pPr>
          </a:lstStyle>
          <a:p>
            <a:pPr>
              <a:spcBef>
                <a:spcPct val="0"/>
              </a:spcBef>
              <a:buClrTx/>
              <a:buSzTx/>
              <a:buFontTx/>
              <a:buNone/>
            </a:pPr>
            <a:fld id="{E9AD850B-CE64-478D-B096-80F888E3CDB7}" type="slidenum">
              <a:rPr lang="en-US" altLang="en-US" smtClean="0"/>
              <a:pPr>
                <a:spcBef>
                  <a:spcPct val="0"/>
                </a:spcBef>
                <a:buClrTx/>
                <a:buSzTx/>
                <a:buFontTx/>
                <a:buNone/>
              </a:pPr>
              <a:t>42</a:t>
            </a:fld>
            <a:endParaRPr lang="en-US" altLang="en-US"/>
          </a:p>
        </p:txBody>
      </p:sp>
    </p:spTree>
    <p:extLst>
      <p:ext uri="{BB962C8B-B14F-4D97-AF65-F5344CB8AC3E}">
        <p14:creationId xmlns:p14="http://schemas.microsoft.com/office/powerpoint/2010/main" val="3196808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txBox="1">
            <a:spLocks noGrp="1" noChangeArrowheads="1"/>
          </p:cNvSpPr>
          <p:nvPr/>
        </p:nvSpPr>
        <p:spPr bwMode="auto">
          <a:xfrm>
            <a:off x="3970938" y="8829967"/>
            <a:ext cx="3037840" cy="464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6" rIns="93172" bIns="46586" anchor="b"/>
          <a:lstStyle>
            <a:lvl1pPr>
              <a:spcBef>
                <a:spcPct val="30000"/>
              </a:spcBef>
              <a:buClr>
                <a:schemeClr val="accent2"/>
              </a:buClr>
              <a:buSzPct val="95000"/>
              <a:buFont typeface="Calibri" panose="020F0502020204030204" pitchFamily="34" charset="0"/>
              <a:buChar char="●"/>
              <a:defRPr sz="1400">
                <a:solidFill>
                  <a:schemeClr val="tx1"/>
                </a:solidFill>
                <a:latin typeface="Calibri" panose="020F0502020204030204" pitchFamily="34" charset="0"/>
              </a:defRPr>
            </a:lvl1pPr>
            <a:lvl2pPr marL="742950" indent="-285750">
              <a:spcBef>
                <a:spcPct val="30000"/>
              </a:spcBef>
              <a:buClr>
                <a:srgbClr val="009900"/>
              </a:buClr>
              <a:buSzPct val="70000"/>
              <a:buFont typeface="Wingdings" panose="05000000000000000000" pitchFamily="2" charset="2"/>
              <a:buChar char="n"/>
              <a:defRPr sz="1400">
                <a:solidFill>
                  <a:schemeClr val="tx1"/>
                </a:solidFill>
                <a:latin typeface="Calibri" panose="020F0502020204030204" pitchFamily="34" charset="0"/>
              </a:defRPr>
            </a:lvl2pPr>
            <a:lvl3pPr marL="1143000" indent="-228600">
              <a:spcBef>
                <a:spcPct val="30000"/>
              </a:spcBef>
              <a:buClr>
                <a:srgbClr val="0070C0"/>
              </a:buClr>
              <a:buSzPct val="70000"/>
              <a:buFont typeface="Wingdings" panose="05000000000000000000" pitchFamily="2" charset="2"/>
              <a:buChar char="®"/>
              <a:defRPr sz="14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buClrTx/>
              <a:buSzTx/>
              <a:buFontTx/>
              <a:buNone/>
            </a:pPr>
            <a:fld id="{049E6646-9237-4F7B-80F3-AC0AA926437D}" type="slidenum">
              <a:rPr lang="en-US" altLang="en-US" sz="1300">
                <a:solidFill>
                  <a:srgbClr val="000000"/>
                </a:solidFill>
                <a:ea typeface="MS PGothic" panose="020B0600070205080204" pitchFamily="34" charset="-128"/>
                <a:cs typeface="Calibri" panose="020F0502020204030204" pitchFamily="34" charset="0"/>
              </a:rPr>
              <a:pPr algn="r" eaLnBrk="1" hangingPunct="1">
                <a:spcBef>
                  <a:spcPct val="0"/>
                </a:spcBef>
                <a:buClrTx/>
                <a:buSzTx/>
                <a:buFontTx/>
                <a:buNone/>
              </a:pPr>
              <a:t>43</a:t>
            </a:fld>
            <a:endParaRPr lang="en-US" altLang="en-US" sz="1300" dirty="0">
              <a:solidFill>
                <a:srgbClr val="000000"/>
              </a:solidFill>
              <a:ea typeface="MS PGothic" panose="020B0600070205080204" pitchFamily="34" charset="-128"/>
              <a:cs typeface="Calibri" panose="020F0502020204030204" pitchFamily="34" charset="0"/>
            </a:endParaRPr>
          </a:p>
        </p:txBody>
      </p:sp>
      <p:sp>
        <p:nvSpPr>
          <p:cNvPr id="100355" name="Rectangle 2"/>
          <p:cNvSpPr>
            <a:spLocks noGrp="1" noRot="1" noChangeAspect="1" noChangeArrowheads="1" noTextEdit="1"/>
          </p:cNvSpPr>
          <p:nvPr>
            <p:ph type="sldImg"/>
          </p:nvPr>
        </p:nvSpPr>
        <p:spPr bwMode="auto">
          <a:xfrm>
            <a:off x="1371600" y="1143000"/>
            <a:ext cx="4114800" cy="30861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6" name="Rectangle 3"/>
          <p:cNvSpPr>
            <a:spLocks noGrp="1" noChangeArrowheads="1"/>
          </p:cNvSpPr>
          <p:nvPr>
            <p:ph type="body" idx="1"/>
          </p:nvPr>
        </p:nvSpPr>
        <p:spPr bwMode="auto">
          <a:xfrm>
            <a:off x="685800" y="4400550"/>
            <a:ext cx="5486400" cy="3600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 name="Slide Number Placeholder 2"/>
          <p:cNvSpPr>
            <a:spLocks noGrp="1"/>
          </p:cNvSpPr>
          <p:nvPr>
            <p:ph type="sldNum" sz="quarter" idx="10"/>
          </p:nvPr>
        </p:nvSpPr>
        <p:spPr/>
        <p:txBody>
          <a:bodyPr/>
          <a:lstStyle/>
          <a:p>
            <a:fld id="{0596EB0B-C240-41C3-9528-DB7A92A042F6}" type="slidenum">
              <a:rPr lang="en-US" smtClean="0"/>
              <a:t>43</a:t>
            </a:fld>
            <a:endParaRPr lang="en-US"/>
          </a:p>
        </p:txBody>
      </p:sp>
    </p:spTree>
    <p:extLst>
      <p:ext uri="{BB962C8B-B14F-4D97-AF65-F5344CB8AC3E}">
        <p14:creationId xmlns:p14="http://schemas.microsoft.com/office/powerpoint/2010/main" val="504578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0596EB0B-C240-41C3-9528-DB7A92A042F6}" type="slidenum">
              <a:rPr lang="en-US" smtClean="0"/>
              <a:t>5</a:t>
            </a:fld>
            <a:endParaRPr lang="en-US"/>
          </a:p>
        </p:txBody>
      </p:sp>
    </p:spTree>
    <p:extLst>
      <p:ext uri="{BB962C8B-B14F-4D97-AF65-F5344CB8AC3E}">
        <p14:creationId xmlns:p14="http://schemas.microsoft.com/office/powerpoint/2010/main" val="2470397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0596EB0B-C240-41C3-9528-DB7A92A042F6}" type="slidenum">
              <a:rPr lang="en-US" smtClean="0"/>
              <a:t>6</a:t>
            </a:fld>
            <a:endParaRPr lang="en-US"/>
          </a:p>
        </p:txBody>
      </p:sp>
    </p:spTree>
    <p:extLst>
      <p:ext uri="{BB962C8B-B14F-4D97-AF65-F5344CB8AC3E}">
        <p14:creationId xmlns:p14="http://schemas.microsoft.com/office/powerpoint/2010/main" val="19381259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lstStyle/>
          <a:p>
            <a:r>
              <a:rPr lang="en-US" dirty="0"/>
              <a:t>Will need to discuss</a:t>
            </a:r>
            <a:r>
              <a:rPr lang="en-US" baseline="0" dirty="0"/>
              <a:t> in the interview the cost of support of the child – find worksheet in P4012 Tab C – worksheet for determining support</a:t>
            </a:r>
            <a:endParaRPr lang="en-US" dirty="0"/>
          </a:p>
        </p:txBody>
      </p:sp>
      <p:sp>
        <p:nvSpPr>
          <p:cNvPr id="5" name="Slide Number Placeholder 4"/>
          <p:cNvSpPr>
            <a:spLocks noGrp="1"/>
          </p:cNvSpPr>
          <p:nvPr>
            <p:ph type="sldNum" sz="quarter" idx="11"/>
          </p:nvPr>
        </p:nvSpPr>
        <p:spPr>
          <a:xfrm>
            <a:off x="3884613" y="8685213"/>
            <a:ext cx="2971800" cy="458787"/>
          </a:xfrm>
          <a:prstGeom prst="rect">
            <a:avLst/>
          </a:prstGeom>
        </p:spPr>
        <p:txBody>
          <a:bodyPr/>
          <a:lstStyle/>
          <a:p>
            <a:pPr>
              <a:defRPr/>
            </a:pPr>
            <a:fld id="{1F96D11F-3E71-43AC-99F9-A3AAEA945F0C}" type="slidenum">
              <a:rPr lang="en-US" altLang="en-US" smtClean="0"/>
              <a:pPr>
                <a:defRPr/>
              </a:pPr>
              <a:t>7</a:t>
            </a:fld>
            <a:endParaRPr lang="en-US" altLang="en-US" dirty="0"/>
          </a:p>
        </p:txBody>
      </p:sp>
    </p:spTree>
    <p:extLst>
      <p:ext uri="{BB962C8B-B14F-4D97-AF65-F5344CB8AC3E}">
        <p14:creationId xmlns:p14="http://schemas.microsoft.com/office/powerpoint/2010/main" val="13525327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p:spPr>
      </p:sp>
      <p:sp>
        <p:nvSpPr>
          <p:cNvPr id="3" name="Notes Placeholder 2"/>
          <p:cNvSpPr>
            <a:spLocks noGrp="1"/>
          </p:cNvSpPr>
          <p:nvPr>
            <p:ph type="body" idx="1"/>
          </p:nvPr>
        </p:nvSpPr>
        <p:spPr>
          <a:xfrm>
            <a:off x="685800" y="4400550"/>
            <a:ext cx="5486400" cy="3600450"/>
          </a:xfrm>
          <a:prstGeom prst="rect">
            <a:avLst/>
          </a:prstGeom>
        </p:spPr>
        <p:txBody>
          <a:bodyPr>
            <a:normAutofit/>
          </a:bodyPr>
          <a:lstStyle/>
          <a:p>
            <a:r>
              <a:rPr lang="en-US" b="1" dirty="0"/>
              <a:t>Taxable scholarships are considered unearned income for most purposes but is considered earned income when determining a</a:t>
            </a:r>
            <a:r>
              <a:rPr lang="en-US" b="1" baseline="0" dirty="0"/>
              <a:t> filing requirement.</a:t>
            </a:r>
            <a:endParaRPr lang="en-US" b="1" dirty="0"/>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8FC99871-1AB6-1A40-BD47-BA600C772252}" type="slidenum">
              <a:rPr lang="en-US" smtClean="0"/>
              <a:pPr/>
              <a:t>8</a:t>
            </a:fld>
            <a:endParaRPr lang="en-US" dirty="0"/>
          </a:p>
        </p:txBody>
      </p:sp>
    </p:spTree>
    <p:extLst>
      <p:ext uri="{BB962C8B-B14F-4D97-AF65-F5344CB8AC3E}">
        <p14:creationId xmlns:p14="http://schemas.microsoft.com/office/powerpoint/2010/main" val="1616701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50"/>
            <a:ext cx="5486400" cy="3600450"/>
          </a:xfrm>
        </p:spPr>
        <p:txBody>
          <a:bodyPr/>
          <a:lstStyle/>
          <a:p>
            <a:endParaRPr lang="en-US"/>
          </a:p>
        </p:txBody>
      </p:sp>
      <p:sp>
        <p:nvSpPr>
          <p:cNvPr id="4" name="Slide Number Placeholder 3"/>
          <p:cNvSpPr>
            <a:spLocks noGrp="1"/>
          </p:cNvSpPr>
          <p:nvPr>
            <p:ph type="sldNum" sz="quarter" idx="10"/>
          </p:nvPr>
        </p:nvSpPr>
        <p:spPr>
          <a:xfrm>
            <a:off x="3884613" y="8685213"/>
            <a:ext cx="2971800" cy="458787"/>
          </a:xfrm>
        </p:spPr>
        <p:txBody>
          <a:bodyPr/>
          <a:lstStyle/>
          <a:p>
            <a:fld id="{0596EB0B-C240-41C3-9528-DB7A92A042F6}" type="slidenum">
              <a:rPr lang="en-US" smtClean="0"/>
              <a:t>9</a:t>
            </a:fld>
            <a:endParaRPr lang="en-US"/>
          </a:p>
        </p:txBody>
      </p:sp>
    </p:spTree>
    <p:extLst>
      <p:ext uri="{BB962C8B-B14F-4D97-AF65-F5344CB8AC3E}">
        <p14:creationId xmlns:p14="http://schemas.microsoft.com/office/powerpoint/2010/main" val="20144492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Rectangle 3"/>
          <p:cNvSpPr/>
          <p:nvPr/>
        </p:nvSpPr>
        <p:spPr>
          <a:xfrm>
            <a:off x="0" y="-17670"/>
            <a:ext cx="9144000" cy="132718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7" name="Rectangle 6"/>
          <p:cNvSpPr/>
          <p:nvPr/>
        </p:nvSpPr>
        <p:spPr>
          <a:xfrm>
            <a:off x="2" y="1218977"/>
            <a:ext cx="6599583" cy="3901440"/>
          </a:xfrm>
          <a:prstGeom prst="rect">
            <a:avLst/>
          </a:prstGeom>
          <a:solidFill>
            <a:srgbClr val="CF2124"/>
          </a:solidFill>
          <a:ln>
            <a:solidFill>
              <a:srgbClr val="CF212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3" name="Subtitle 2"/>
          <p:cNvSpPr>
            <a:spLocks noGrp="1"/>
          </p:cNvSpPr>
          <p:nvPr>
            <p:ph type="subTitle" idx="1"/>
          </p:nvPr>
        </p:nvSpPr>
        <p:spPr>
          <a:xfrm>
            <a:off x="687377" y="3697342"/>
            <a:ext cx="5224830" cy="1112839"/>
          </a:xfrm>
          <a:prstGeom prst="rect">
            <a:avLst/>
          </a:prstGeom>
        </p:spPr>
        <p:txBody>
          <a:bodyPr anchor="ctr">
            <a:noAutofit/>
          </a:bodyPr>
          <a:lstStyle>
            <a:lvl1pPr marL="0" indent="0" algn="ctr">
              <a:spcBef>
                <a:spcPts val="0"/>
              </a:spcBef>
              <a:buNone/>
              <a:defRPr sz="1800">
                <a:solidFill>
                  <a:schemeClr val="bg1"/>
                </a:solidFill>
              </a:defRPr>
            </a:lvl1pPr>
            <a:lvl2pPr marL="257169" indent="0" algn="ctr">
              <a:buNone/>
              <a:defRPr>
                <a:solidFill>
                  <a:schemeClr val="tx1">
                    <a:tint val="75000"/>
                  </a:schemeClr>
                </a:solidFill>
              </a:defRPr>
            </a:lvl2pPr>
            <a:lvl3pPr marL="514338" indent="0" algn="ctr">
              <a:buNone/>
              <a:defRPr>
                <a:solidFill>
                  <a:schemeClr val="tx1">
                    <a:tint val="75000"/>
                  </a:schemeClr>
                </a:solidFill>
              </a:defRPr>
            </a:lvl3pPr>
            <a:lvl4pPr marL="771506" indent="0" algn="ctr">
              <a:buNone/>
              <a:defRPr>
                <a:solidFill>
                  <a:schemeClr val="tx1">
                    <a:tint val="75000"/>
                  </a:schemeClr>
                </a:solidFill>
              </a:defRPr>
            </a:lvl4pPr>
            <a:lvl5pPr marL="1028675" indent="0" algn="ctr">
              <a:buNone/>
              <a:defRPr>
                <a:solidFill>
                  <a:schemeClr val="tx1">
                    <a:tint val="75000"/>
                  </a:schemeClr>
                </a:solidFill>
              </a:defRPr>
            </a:lvl5pPr>
            <a:lvl6pPr marL="1285843" indent="0" algn="ctr">
              <a:buNone/>
              <a:defRPr>
                <a:solidFill>
                  <a:schemeClr val="tx1">
                    <a:tint val="75000"/>
                  </a:schemeClr>
                </a:solidFill>
              </a:defRPr>
            </a:lvl6pPr>
            <a:lvl7pPr marL="1543012" indent="0" algn="ctr">
              <a:buNone/>
              <a:defRPr>
                <a:solidFill>
                  <a:schemeClr val="tx1">
                    <a:tint val="75000"/>
                  </a:schemeClr>
                </a:solidFill>
              </a:defRPr>
            </a:lvl7pPr>
            <a:lvl8pPr marL="1800180" indent="0" algn="ctr">
              <a:buNone/>
              <a:defRPr>
                <a:solidFill>
                  <a:schemeClr val="tx1">
                    <a:tint val="75000"/>
                  </a:schemeClr>
                </a:solidFill>
              </a:defRPr>
            </a:lvl8pPr>
            <a:lvl9pPr marL="2057349" indent="0" algn="ctr">
              <a:buNone/>
              <a:defRPr>
                <a:solidFill>
                  <a:schemeClr val="tx1">
                    <a:tint val="75000"/>
                  </a:schemeClr>
                </a:solidFill>
              </a:defRPr>
            </a:lvl9pPr>
          </a:lstStyle>
          <a:p>
            <a:r>
              <a:rPr lang="en-US"/>
              <a:t>Click to edit Master subtitle style</a:t>
            </a:r>
            <a:endParaRPr lang="en-US" dirty="0"/>
          </a:p>
        </p:txBody>
      </p:sp>
      <p:sp>
        <p:nvSpPr>
          <p:cNvPr id="8" name="Rectangle 7"/>
          <p:cNvSpPr/>
          <p:nvPr/>
        </p:nvSpPr>
        <p:spPr>
          <a:xfrm>
            <a:off x="2" y="5056023"/>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0" name="Rectangle 9"/>
          <p:cNvSpPr/>
          <p:nvPr/>
        </p:nvSpPr>
        <p:spPr>
          <a:xfrm>
            <a:off x="2" y="5056022"/>
            <a:ext cx="6599583" cy="86815"/>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Title 5"/>
          <p:cNvSpPr>
            <a:spLocks noGrp="1"/>
          </p:cNvSpPr>
          <p:nvPr>
            <p:ph type="title"/>
          </p:nvPr>
        </p:nvSpPr>
        <p:spPr>
          <a:xfrm>
            <a:off x="685842" y="1875512"/>
            <a:ext cx="5227900" cy="1219200"/>
          </a:xfrm>
        </p:spPr>
        <p:txBody>
          <a:bodyPr>
            <a:noAutofit/>
          </a:bodyPr>
          <a:lstStyle>
            <a:lvl1pPr algn="ctr">
              <a:defRPr sz="2475"/>
            </a:lvl1pPr>
          </a:lstStyle>
          <a:p>
            <a:r>
              <a:rPr lang="en-US"/>
              <a:t>Click to edit Master title style</a:t>
            </a:r>
            <a:endParaRPr lang="en-US" dirty="0"/>
          </a:p>
        </p:txBody>
      </p:sp>
      <p:sp>
        <p:nvSpPr>
          <p:cNvPr id="9" name="Rectangle 8"/>
          <p:cNvSpPr/>
          <p:nvPr/>
        </p:nvSpPr>
        <p:spPr>
          <a:xfrm>
            <a:off x="1" y="5080555"/>
            <a:ext cx="6601968"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11" name="Date Placeholder 3">
            <a:extLst>
              <a:ext uri="{FF2B5EF4-FFF2-40B4-BE49-F238E27FC236}">
                <a16:creationId xmlns:a16="http://schemas.microsoft.com/office/drawing/2014/main" id="{325D16B6-152B-4FDE-BF54-4398ECB14290}"/>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2" name="Footer Placeholder 4">
            <a:extLst>
              <a:ext uri="{FF2B5EF4-FFF2-40B4-BE49-F238E27FC236}">
                <a16:creationId xmlns:a16="http://schemas.microsoft.com/office/drawing/2014/main" id="{534A7236-1F7D-4C44-9FB2-218DB8E05CA8}"/>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3" name="Slide Number Placeholder 5">
            <a:extLst>
              <a:ext uri="{FF2B5EF4-FFF2-40B4-BE49-F238E27FC236}">
                <a16:creationId xmlns:a16="http://schemas.microsoft.com/office/drawing/2014/main" id="{50BAE30B-22A1-41E6-98B6-04A1B88E0F68}"/>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4620906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Object Ov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6" name="Text Placeholder 5"/>
          <p:cNvSpPr>
            <a:spLocks noGrp="1"/>
          </p:cNvSpPr>
          <p:nvPr>
            <p:ph type="body" sz="quarter" idx="13"/>
          </p:nvPr>
        </p:nvSpPr>
        <p:spPr>
          <a:xfrm>
            <a:off x="628653" y="4114800"/>
            <a:ext cx="7869655" cy="1828800"/>
          </a:xfrm>
        </p:spPr>
        <p:txBody>
          <a:bodyPr/>
          <a:lstStyle>
            <a:lvl1pPr>
              <a:defRPr/>
            </a:lvl1pPr>
            <a:lvl2pPr>
              <a:defRPr/>
            </a:lvl2pPr>
          </a:lstStyle>
          <a:p>
            <a:pPr lvl="0"/>
            <a:r>
              <a:rPr lang="en-US"/>
              <a:t>Edit Master text styles</a:t>
            </a:r>
          </a:p>
          <a:p>
            <a:pPr lvl="1"/>
            <a:r>
              <a:rPr lang="en-US"/>
              <a:t>Second level</a:t>
            </a:r>
          </a:p>
        </p:txBody>
      </p:sp>
      <p:sp>
        <p:nvSpPr>
          <p:cNvPr id="4" name="Picture Placeholder 3"/>
          <p:cNvSpPr>
            <a:spLocks noGrp="1"/>
          </p:cNvSpPr>
          <p:nvPr>
            <p:ph type="pic" sz="quarter" idx="15"/>
          </p:nvPr>
        </p:nvSpPr>
        <p:spPr>
          <a:xfrm>
            <a:off x="628653" y="2141538"/>
            <a:ext cx="7869655" cy="1828800"/>
          </a:xfrm>
        </p:spPr>
        <p:txBody>
          <a:bodyPr/>
          <a:lstStyle>
            <a:lvl1pPr marL="0" indent="0">
              <a:buNone/>
              <a:defRPr/>
            </a:lvl1pPr>
          </a:lstStyle>
          <a:p>
            <a:r>
              <a:rPr lang="en-US" dirty="0"/>
              <a:t>Click icon to add picture</a:t>
            </a:r>
          </a:p>
        </p:txBody>
      </p:sp>
      <p:sp>
        <p:nvSpPr>
          <p:cNvPr id="7" name="Date Placeholder 3">
            <a:extLst>
              <a:ext uri="{FF2B5EF4-FFF2-40B4-BE49-F238E27FC236}">
                <a16:creationId xmlns:a16="http://schemas.microsoft.com/office/drawing/2014/main" id="{B58104A4-A292-4B91-A5F6-2776E94E7EEC}"/>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8" name="Footer Placeholder 4">
            <a:extLst>
              <a:ext uri="{FF2B5EF4-FFF2-40B4-BE49-F238E27FC236}">
                <a16:creationId xmlns:a16="http://schemas.microsoft.com/office/drawing/2014/main" id="{8BDA164C-2033-4CD4-9ECE-FB1598D56141}"/>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1" name="Slide Number Placeholder 5">
            <a:extLst>
              <a:ext uri="{FF2B5EF4-FFF2-40B4-BE49-F238E27FC236}">
                <a16:creationId xmlns:a16="http://schemas.microsoft.com/office/drawing/2014/main" id="{4C78DC88-0BF9-48C4-8DD9-B1129EC9909D}"/>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3268644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6" name="Text Placeholder 5"/>
          <p:cNvSpPr>
            <a:spLocks noGrp="1"/>
          </p:cNvSpPr>
          <p:nvPr>
            <p:ph type="body" sz="quarter" idx="15"/>
          </p:nvPr>
        </p:nvSpPr>
        <p:spPr>
          <a:xfrm>
            <a:off x="962025"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8" name="Text Placeholder 7"/>
          <p:cNvSpPr>
            <a:spLocks noGrp="1"/>
          </p:cNvSpPr>
          <p:nvPr>
            <p:ph type="body" sz="quarter" idx="16"/>
          </p:nvPr>
        </p:nvSpPr>
        <p:spPr>
          <a:xfrm>
            <a:off x="4797029" y="1754188"/>
            <a:ext cx="3497580" cy="4022725"/>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6574646"/>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52500" y="1535117"/>
            <a:ext cx="3497580" cy="639763"/>
          </a:xfrm>
          <a:prstGeom prst="rect">
            <a:avLst/>
          </a:prstGeom>
        </p:spPr>
        <p:txBody>
          <a:bodyPr anchor="b"/>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5" name="Text Placeholder 4"/>
          <p:cNvSpPr>
            <a:spLocks noGrp="1"/>
          </p:cNvSpPr>
          <p:nvPr>
            <p:ph type="body" sz="quarter" idx="3"/>
          </p:nvPr>
        </p:nvSpPr>
        <p:spPr>
          <a:xfrm>
            <a:off x="4806462" y="1535117"/>
            <a:ext cx="3497580" cy="639763"/>
          </a:xfrm>
          <a:prstGeom prst="rect">
            <a:avLst/>
          </a:prstGeom>
        </p:spPr>
        <p:txBody>
          <a:bodyPr anchor="b">
            <a:noAutofit/>
          </a:bodyPr>
          <a:lstStyle>
            <a:lvl1pPr marL="0" indent="0">
              <a:buNone/>
              <a:defRPr sz="1575" b="1"/>
            </a:lvl1pPr>
            <a:lvl2pPr marL="257169" indent="0">
              <a:buNone/>
              <a:defRPr sz="1125" b="1"/>
            </a:lvl2pPr>
            <a:lvl3pPr marL="514338" indent="0">
              <a:buNone/>
              <a:defRPr sz="1013" b="1"/>
            </a:lvl3pPr>
            <a:lvl4pPr marL="771506" indent="0">
              <a:buNone/>
              <a:defRPr sz="900" b="1"/>
            </a:lvl4pPr>
            <a:lvl5pPr marL="1028675" indent="0">
              <a:buNone/>
              <a:defRPr sz="900" b="1"/>
            </a:lvl5pPr>
            <a:lvl6pPr marL="1285843" indent="0">
              <a:buNone/>
              <a:defRPr sz="900" b="1"/>
            </a:lvl6pPr>
            <a:lvl7pPr marL="1543012" indent="0">
              <a:buNone/>
              <a:defRPr sz="900" b="1"/>
            </a:lvl7pPr>
            <a:lvl8pPr marL="1800180" indent="0">
              <a:buNone/>
              <a:defRPr sz="900" b="1"/>
            </a:lvl8pPr>
            <a:lvl9pPr marL="2057349" indent="0">
              <a:buNone/>
              <a:defRPr sz="9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11-27-2019 v1a</a:t>
            </a:r>
          </a:p>
        </p:txBody>
      </p:sp>
      <p:sp>
        <p:nvSpPr>
          <p:cNvPr id="8" name="Footer Placeholder 7"/>
          <p:cNvSpPr>
            <a:spLocks noGrp="1"/>
          </p:cNvSpPr>
          <p:nvPr>
            <p:ph type="ftr" sz="quarter" idx="11"/>
          </p:nvPr>
        </p:nvSpPr>
        <p:spPr/>
        <p:txBody>
          <a:bodyPr/>
          <a:lstStyle/>
          <a:p>
            <a:r>
              <a:rPr lang="en-US"/>
              <a:t>NTTC Training ala NJ – TY2019</a:t>
            </a:r>
          </a:p>
        </p:txBody>
      </p:sp>
      <p:sp>
        <p:nvSpPr>
          <p:cNvPr id="9" name="Slide Number Placeholder 8"/>
          <p:cNvSpPr>
            <a:spLocks noGrp="1"/>
          </p:cNvSpPr>
          <p:nvPr>
            <p:ph type="sldNum" sz="quarter" idx="12"/>
          </p:nvPr>
        </p:nvSpPr>
        <p:spPr/>
        <p:txBody>
          <a:bodyPr/>
          <a:lstStyle/>
          <a:p>
            <a:fld id="{F56DB09B-2E1E-48D6-BF38-233787F9BAB1}" type="slidenum">
              <a:rPr lang="en-US" smtClean="0"/>
              <a:t>‹#›</a:t>
            </a:fld>
            <a:endParaRPr lang="en-US"/>
          </a:p>
        </p:txBody>
      </p:sp>
      <p:sp>
        <p:nvSpPr>
          <p:cNvPr id="10" name="Text Placeholder 9"/>
          <p:cNvSpPr>
            <a:spLocks noGrp="1"/>
          </p:cNvSpPr>
          <p:nvPr>
            <p:ph type="body" sz="quarter" idx="13"/>
          </p:nvPr>
        </p:nvSpPr>
        <p:spPr>
          <a:xfrm>
            <a:off x="952501" y="2174878"/>
            <a:ext cx="3498056"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13" name="Text Placeholder 12"/>
          <p:cNvSpPr>
            <a:spLocks noGrp="1"/>
          </p:cNvSpPr>
          <p:nvPr>
            <p:ph type="body" sz="quarter" idx="14"/>
          </p:nvPr>
        </p:nvSpPr>
        <p:spPr>
          <a:xfrm>
            <a:off x="4806462" y="2174878"/>
            <a:ext cx="3497580" cy="3779839"/>
          </a:xfrm>
        </p:spPr>
        <p:txBody>
          <a:bodyPr>
            <a:normAutofit/>
          </a:bodyPr>
          <a:lstStyle>
            <a:lvl1pPr>
              <a:defRPr sz="1575"/>
            </a:lvl1pPr>
            <a:lvl2pPr>
              <a:defRPr sz="1350"/>
            </a:lvl2pPr>
            <a:lvl3pPr>
              <a:defRPr sz="1125"/>
            </a:lvl3p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93529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ext Over">
    <p:spTree>
      <p:nvGrpSpPr>
        <p:cNvPr id="1" name=""/>
        <p:cNvGrpSpPr/>
        <p:nvPr/>
      </p:nvGrpSpPr>
      <p:grpSpPr>
        <a:xfrm>
          <a:off x="0" y="0"/>
          <a:ext cx="0" cy="0"/>
          <a:chOff x="0" y="0"/>
          <a:chExt cx="0" cy="0"/>
        </a:xfrm>
      </p:grpSpPr>
      <p:sp>
        <p:nvSpPr>
          <p:cNvPr id="4" name="Content Placeholder 3"/>
          <p:cNvSpPr>
            <a:spLocks noGrp="1"/>
          </p:cNvSpPr>
          <p:nvPr>
            <p:ph sz="quarter" idx="12"/>
          </p:nvPr>
        </p:nvSpPr>
        <p:spPr>
          <a:xfrm>
            <a:off x="959125" y="1761437"/>
            <a:ext cx="7315200" cy="2221287"/>
          </a:xfrm>
        </p:spPr>
        <p:txBody>
          <a:bodyPr/>
          <a:lstStyle/>
          <a:p>
            <a:pPr lvl="0"/>
            <a:r>
              <a:rPr lang="en-US"/>
              <a:t>Click to edit Master text styles</a:t>
            </a:r>
          </a:p>
          <a:p>
            <a:pPr lvl="1"/>
            <a:r>
              <a:rPr lang="en-US"/>
              <a:t>Second level</a:t>
            </a:r>
          </a:p>
          <a:p>
            <a:pPr lvl="2"/>
            <a:r>
              <a:rPr lang="en-US"/>
              <a:t>Third level</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6"/>
          <p:cNvSpPr>
            <a:spLocks noGrp="1"/>
          </p:cNvSpPr>
          <p:nvPr>
            <p:ph sz="quarter" idx="13"/>
          </p:nvPr>
        </p:nvSpPr>
        <p:spPr>
          <a:xfrm>
            <a:off x="958850" y="4108451"/>
            <a:ext cx="7315200" cy="1780116"/>
          </a:xfrm>
        </p:spPr>
        <p:txBody>
          <a:bodyPr/>
          <a:lstStyle/>
          <a:p>
            <a:pPr lvl="0"/>
            <a:r>
              <a:rPr lang="en-US"/>
              <a:t>Click to edit Master text styles</a:t>
            </a:r>
          </a:p>
          <a:p>
            <a:pPr lvl="1"/>
            <a:r>
              <a:rPr lang="en-US"/>
              <a:t>Second level</a:t>
            </a:r>
          </a:p>
        </p:txBody>
      </p:sp>
      <p:sp>
        <p:nvSpPr>
          <p:cNvPr id="14" name="Date Placeholder 3">
            <a:extLst>
              <a:ext uri="{FF2B5EF4-FFF2-40B4-BE49-F238E27FC236}">
                <a16:creationId xmlns:a16="http://schemas.microsoft.com/office/drawing/2014/main" id="{3FEE0182-5E6E-47B8-86E9-CC065BBEA7B7}"/>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15" name="Footer Placeholder 4">
            <a:extLst>
              <a:ext uri="{FF2B5EF4-FFF2-40B4-BE49-F238E27FC236}">
                <a16:creationId xmlns:a16="http://schemas.microsoft.com/office/drawing/2014/main" id="{D13BC5E4-D997-4149-8D6E-66A51B9900CE}"/>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16" name="Slide Number Placeholder 5">
            <a:extLst>
              <a:ext uri="{FF2B5EF4-FFF2-40B4-BE49-F238E27FC236}">
                <a16:creationId xmlns:a16="http://schemas.microsoft.com/office/drawing/2014/main" id="{FA6B5DDA-0C49-44A9-B553-0066B756A88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3184401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en-US"/>
              <a:t>11-27-2019 v1a</a:t>
            </a:r>
          </a:p>
        </p:txBody>
      </p:sp>
      <p:sp>
        <p:nvSpPr>
          <p:cNvPr id="4" name="Footer Placeholder 3"/>
          <p:cNvSpPr>
            <a:spLocks noGrp="1"/>
          </p:cNvSpPr>
          <p:nvPr>
            <p:ph type="ftr" sz="quarter" idx="11"/>
          </p:nvPr>
        </p:nvSpPr>
        <p:spPr/>
        <p:txBody>
          <a:bodyPr/>
          <a:lstStyle/>
          <a:p>
            <a:r>
              <a:rPr lang="en-US"/>
              <a:t>NTTC Training ala NJ – TY2019</a:t>
            </a:r>
          </a:p>
        </p:txBody>
      </p:sp>
      <p:sp>
        <p:nvSpPr>
          <p:cNvPr id="5" name="Slide Number Placeholder 4"/>
          <p:cNvSpPr>
            <a:spLocks noGrp="1"/>
          </p:cNvSpPr>
          <p:nvPr>
            <p:ph type="sldNum" sz="quarter" idx="12"/>
          </p:nvPr>
        </p:nvSpPr>
        <p:spPr/>
        <p:txBody>
          <a:bodyPr/>
          <a:lstStyle/>
          <a:p>
            <a:fld id="{F56DB09B-2E1E-48D6-BF38-233787F9BAB1}" type="slidenum">
              <a:rPr lang="en-US" smtClean="0"/>
              <a:t>‹#›</a:t>
            </a:fld>
            <a:endParaRPr lang="en-US"/>
          </a:p>
        </p:txBody>
      </p:sp>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13692094"/>
      </p:ext>
    </p:extLst>
  </p:cSld>
  <p:clrMapOvr>
    <a:masterClrMapping/>
  </p:clrMapOvr>
  <p:extLst>
    <p:ext uri="{DCECCB84-F9BA-43D5-87BE-67443E8EF086}">
      <p15:sldGuideLst xmlns:p15="http://schemas.microsoft.com/office/powerpoint/2012/main">
        <p15:guide id="6" pos="520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6" name="Rectangle 5"/>
          <p:cNvSpPr/>
          <p:nvPr/>
        </p:nvSpPr>
        <p:spPr>
          <a:xfrm>
            <a:off x="0" y="-17670"/>
            <a:ext cx="9144000" cy="15258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Tree>
    <p:extLst>
      <p:ext uri="{BB962C8B-B14F-4D97-AF65-F5344CB8AC3E}">
        <p14:creationId xmlns:p14="http://schemas.microsoft.com/office/powerpoint/2010/main" val="3115473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ide Ba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11-27-2019 v1a</a:t>
            </a:r>
          </a:p>
        </p:txBody>
      </p:sp>
      <p:sp>
        <p:nvSpPr>
          <p:cNvPr id="3" name="Footer Placeholder 2"/>
          <p:cNvSpPr>
            <a:spLocks noGrp="1"/>
          </p:cNvSpPr>
          <p:nvPr>
            <p:ph type="ftr" sz="quarter" idx="11"/>
          </p:nvPr>
        </p:nvSpPr>
        <p:spPr/>
        <p:txBody>
          <a:bodyPr/>
          <a:lstStyle/>
          <a:p>
            <a:r>
              <a:rPr lang="en-US"/>
              <a:t>NTTC Training ala NJ – TY2019</a:t>
            </a:r>
          </a:p>
        </p:txBody>
      </p:sp>
      <p:sp>
        <p:nvSpPr>
          <p:cNvPr id="4" name="Slide Number Placeholder 3"/>
          <p:cNvSpPr>
            <a:spLocks noGrp="1"/>
          </p:cNvSpPr>
          <p:nvPr>
            <p:ph type="sldNum" sz="quarter" idx="12"/>
          </p:nvPr>
        </p:nvSpPr>
        <p:spPr>
          <a:xfrm>
            <a:off x="974207" y="6265308"/>
            <a:ext cx="388559" cy="365125"/>
          </a:xfrm>
        </p:spPr>
        <p:txBody>
          <a:bodyPr/>
          <a:lstStyle/>
          <a:p>
            <a:fld id="{F56DB09B-2E1E-48D6-BF38-233787F9BAB1}" type="slidenum">
              <a:rPr lang="en-US" smtClean="0"/>
              <a:t>‹#›</a:t>
            </a:fld>
            <a:endParaRPr lang="en-US"/>
          </a:p>
        </p:txBody>
      </p:sp>
      <p:sp>
        <p:nvSpPr>
          <p:cNvPr id="5" name="Rectangle 4"/>
          <p:cNvSpPr/>
          <p:nvPr/>
        </p:nvSpPr>
        <p:spPr>
          <a:xfrm>
            <a:off x="0" y="-17670"/>
            <a:ext cx="9144000" cy="12280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6" name="Rectangle 5"/>
          <p:cNvSpPr/>
          <p:nvPr/>
        </p:nvSpPr>
        <p:spPr>
          <a:xfrm>
            <a:off x="0" y="-17670"/>
            <a:ext cx="9144000" cy="147167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7" name="Rectangle 6"/>
          <p:cNvSpPr/>
          <p:nvPr/>
        </p:nvSpPr>
        <p:spPr>
          <a:xfrm rot="16200000">
            <a:off x="-2980942" y="2962964"/>
            <a:ext cx="6876288" cy="9144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solidFill>
                <a:schemeClr val="bg1"/>
              </a:solidFill>
              <a:latin typeface="+mj-lt"/>
            </a:endParaRPr>
          </a:p>
        </p:txBody>
      </p:sp>
      <p:sp>
        <p:nvSpPr>
          <p:cNvPr id="8" name="Title Placeholder 1"/>
          <p:cNvSpPr>
            <a:spLocks noGrp="1"/>
          </p:cNvSpPr>
          <p:nvPr>
            <p:ph type="title"/>
          </p:nvPr>
        </p:nvSpPr>
        <p:spPr>
          <a:xfrm rot="16200000">
            <a:off x="-2407918" y="2421255"/>
            <a:ext cx="5730240" cy="8572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38861" y="6132291"/>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760"/>
          </a:p>
        </p:txBody>
      </p:sp>
      <p:sp>
        <p:nvSpPr>
          <p:cNvPr id="10" name="Rectangle 9"/>
          <p:cNvSpPr/>
          <p:nvPr/>
        </p:nvSpPr>
        <p:spPr>
          <a:xfrm rot="5400000">
            <a:off x="-2493840" y="3390266"/>
            <a:ext cx="6876288" cy="59800"/>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528210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47B75-102F-4897-A41E-3DF7610E9FEC}"/>
              </a:ext>
            </a:extLst>
          </p:cNvPr>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03B232B2-EE7C-4A1B-BC5F-03285CE66DE0}"/>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7076F7-3D4D-454D-8424-FDAD28D9DF50}"/>
              </a:ext>
            </a:extLst>
          </p:cNvPr>
          <p:cNvSpPr>
            <a:spLocks noGrp="1"/>
          </p:cNvSpPr>
          <p:nvPr>
            <p:ph type="dt" sz="half" idx="10"/>
          </p:nvPr>
        </p:nvSpPr>
        <p:spPr/>
        <p:txBody>
          <a:bodyPr/>
          <a:lstStyle/>
          <a:p>
            <a:r>
              <a:rPr lang="en-US"/>
              <a:t>11-27-2019 v1a</a:t>
            </a:r>
          </a:p>
        </p:txBody>
      </p:sp>
      <p:sp>
        <p:nvSpPr>
          <p:cNvPr id="5" name="Footer Placeholder 4">
            <a:extLst>
              <a:ext uri="{FF2B5EF4-FFF2-40B4-BE49-F238E27FC236}">
                <a16:creationId xmlns:a16="http://schemas.microsoft.com/office/drawing/2014/main" id="{7103F955-D78F-4772-A1DE-BF38DC5282EF}"/>
              </a:ext>
            </a:extLst>
          </p:cNvPr>
          <p:cNvSpPr>
            <a:spLocks noGrp="1"/>
          </p:cNvSpPr>
          <p:nvPr>
            <p:ph type="ftr" sz="quarter" idx="11"/>
          </p:nvPr>
        </p:nvSpPr>
        <p:spPr/>
        <p:txBody>
          <a:bodyPr/>
          <a:lstStyle/>
          <a:p>
            <a:r>
              <a:rPr lang="en-US"/>
              <a:t>NTTC Training ala NJ – TY2019</a:t>
            </a:r>
          </a:p>
        </p:txBody>
      </p:sp>
      <p:sp>
        <p:nvSpPr>
          <p:cNvPr id="6" name="Slide Number Placeholder 5">
            <a:extLst>
              <a:ext uri="{FF2B5EF4-FFF2-40B4-BE49-F238E27FC236}">
                <a16:creationId xmlns:a16="http://schemas.microsoft.com/office/drawing/2014/main" id="{DE8C395E-AA13-4E51-9903-FDDCDED2F64F}"/>
              </a:ext>
            </a:extLst>
          </p:cNvPr>
          <p:cNvSpPr>
            <a:spLocks noGrp="1"/>
          </p:cNvSpPr>
          <p:nvPr>
            <p:ph type="sldNum" sz="quarter" idx="12"/>
          </p:nvPr>
        </p:nvSpPr>
        <p:spPr/>
        <p:txBody>
          <a:bodyPr/>
          <a:lstStyle/>
          <a:p>
            <a:fld id="{F56DB09B-2E1E-48D6-BF38-233787F9BAB1}" type="slidenum">
              <a:rPr lang="en-US" smtClean="0"/>
              <a:t>‹#›</a:t>
            </a:fld>
            <a:endParaRPr lang="en-US"/>
          </a:p>
        </p:txBody>
      </p:sp>
    </p:spTree>
    <p:extLst>
      <p:ext uri="{BB962C8B-B14F-4D97-AF65-F5344CB8AC3E}">
        <p14:creationId xmlns:p14="http://schemas.microsoft.com/office/powerpoint/2010/main" val="3935326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4" name="Content Placeholder 3"/>
          <p:cNvSpPr>
            <a:spLocks noGrp="1"/>
          </p:cNvSpPr>
          <p:nvPr>
            <p:ph sz="quarter" idx="12"/>
          </p:nvPr>
        </p:nvSpPr>
        <p:spPr/>
        <p:txBody>
          <a:bodyPr/>
          <a:lstStyle>
            <a:lvl4pPr marL="1458516" indent="-170260">
              <a:defRPr/>
            </a:lvl4pPr>
            <a:lvl5pPr marL="1797844" indent="-170260">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3">
            <a:extLst>
              <a:ext uri="{FF2B5EF4-FFF2-40B4-BE49-F238E27FC236}">
                <a16:creationId xmlns:a16="http://schemas.microsoft.com/office/drawing/2014/main" id="{73A09A5A-A9C0-4CD2-A868-78EA44F396D3}"/>
              </a:ext>
            </a:extLst>
          </p:cNvPr>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7" name="Footer Placeholder 4">
            <a:extLst>
              <a:ext uri="{FF2B5EF4-FFF2-40B4-BE49-F238E27FC236}">
                <a16:creationId xmlns:a16="http://schemas.microsoft.com/office/drawing/2014/main" id="{B0217534-7AEE-4CA5-B103-1415BD776EBA}"/>
              </a:ext>
            </a:extLst>
          </p:cNvPr>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8" name="Slide Number Placeholder 5">
            <a:extLst>
              <a:ext uri="{FF2B5EF4-FFF2-40B4-BE49-F238E27FC236}">
                <a16:creationId xmlns:a16="http://schemas.microsoft.com/office/drawing/2014/main" id="{E8D0076E-6785-4AB7-AF92-E035913FD333}"/>
              </a:ext>
            </a:extLst>
          </p:cNvPr>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spTree>
    <p:extLst>
      <p:ext uri="{BB962C8B-B14F-4D97-AF65-F5344CB8AC3E}">
        <p14:creationId xmlns:p14="http://schemas.microsoft.com/office/powerpoint/2010/main" val="2195497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1431235" y="6265308"/>
            <a:ext cx="1000392" cy="365125"/>
          </a:xfrm>
          <a:prstGeom prst="rect">
            <a:avLst/>
          </a:prstGeom>
        </p:spPr>
        <p:txBody>
          <a:bodyPr vert="horz" lIns="91440" tIns="45720" rIns="91440" bIns="45720" rtlCol="0" anchor="ctr"/>
          <a:lstStyle>
            <a:lvl1pPr algn="l">
              <a:defRPr sz="675">
                <a:solidFill>
                  <a:schemeClr val="tx1">
                    <a:tint val="75000"/>
                  </a:schemeClr>
                </a:solidFill>
              </a:defRPr>
            </a:lvl1pPr>
          </a:lstStyle>
          <a:p>
            <a:r>
              <a:rPr lang="en-US"/>
              <a:t>11-27-2019 v1a</a:t>
            </a:r>
          </a:p>
        </p:txBody>
      </p:sp>
      <p:sp>
        <p:nvSpPr>
          <p:cNvPr id="5" name="Footer Placeholder 4"/>
          <p:cNvSpPr>
            <a:spLocks noGrp="1"/>
          </p:cNvSpPr>
          <p:nvPr>
            <p:ph type="ftr" sz="quarter" idx="3"/>
          </p:nvPr>
        </p:nvSpPr>
        <p:spPr>
          <a:xfrm>
            <a:off x="2607366" y="6265308"/>
            <a:ext cx="2895600" cy="365125"/>
          </a:xfrm>
          <a:prstGeom prst="rect">
            <a:avLst/>
          </a:prstGeom>
        </p:spPr>
        <p:txBody>
          <a:bodyPr vert="horz" lIns="91440" tIns="45720" rIns="91440" bIns="45720" rtlCol="0" anchor="ctr"/>
          <a:lstStyle>
            <a:lvl1pPr algn="ctr">
              <a:defRPr sz="675">
                <a:solidFill>
                  <a:schemeClr val="tx1">
                    <a:tint val="75000"/>
                  </a:schemeClr>
                </a:solidFill>
              </a:defRPr>
            </a:lvl1pPr>
          </a:lstStyle>
          <a:p>
            <a:r>
              <a:rPr lang="en-US"/>
              <a:t>NTTC Training ala NJ – TY2019</a:t>
            </a:r>
          </a:p>
        </p:txBody>
      </p:sp>
      <p:sp>
        <p:nvSpPr>
          <p:cNvPr id="6" name="Slide Number Placeholder 5"/>
          <p:cNvSpPr>
            <a:spLocks noGrp="1"/>
          </p:cNvSpPr>
          <p:nvPr>
            <p:ph type="sldNum" sz="quarter" idx="4"/>
          </p:nvPr>
        </p:nvSpPr>
        <p:spPr>
          <a:xfrm>
            <a:off x="457204" y="6265308"/>
            <a:ext cx="702365"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F56DB09B-2E1E-48D6-BF38-233787F9BAB1}" type="slidenum">
              <a:rPr lang="en-US" smtClean="0"/>
              <a:t>‹#›</a:t>
            </a:fld>
            <a:endParaRPr lang="en-US"/>
          </a:p>
        </p:txBody>
      </p:sp>
      <p:pic>
        <p:nvPicPr>
          <p:cNvPr id="7" name="Picture 6" descr="AARPF_Logo w Tag.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4" name="Text Placeholder 13"/>
          <p:cNvSpPr>
            <a:spLocks noGrp="1"/>
          </p:cNvSpPr>
          <p:nvPr>
            <p:ph type="body" idx="1"/>
          </p:nvPr>
        </p:nvSpPr>
        <p:spPr>
          <a:xfrm>
            <a:off x="959125" y="1761433"/>
            <a:ext cx="7315200" cy="402336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Rectangle 7"/>
          <p:cNvSpPr/>
          <p:nvPr/>
        </p:nvSpPr>
        <p:spPr>
          <a:xfrm>
            <a:off x="0" y="-9265"/>
            <a:ext cx="9144000" cy="1219200"/>
          </a:xfrm>
          <a:prstGeom prst="rect">
            <a:avLst/>
          </a:prstGeom>
          <a:solidFill>
            <a:srgbClr val="CF212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solidFill>
                <a:schemeClr val="bg1"/>
              </a:solidFill>
              <a:latin typeface="+mj-lt"/>
            </a:endParaRPr>
          </a:p>
        </p:txBody>
      </p:sp>
      <p:sp>
        <p:nvSpPr>
          <p:cNvPr id="2" name="Title Placeholder 1"/>
          <p:cNvSpPr>
            <a:spLocks noGrp="1"/>
          </p:cNvSpPr>
          <p:nvPr>
            <p:ph type="title"/>
          </p:nvPr>
        </p:nvSpPr>
        <p:spPr>
          <a:xfrm>
            <a:off x="800104" y="28835"/>
            <a:ext cx="7313543"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9" name="Rectangle 8"/>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pic>
        <p:nvPicPr>
          <p:cNvPr id="10" name="Picture 9" descr="AARPF_Logo w Tag.eps"/>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25341" y="6174261"/>
            <a:ext cx="2361460" cy="547219"/>
          </a:xfrm>
          <a:prstGeom prst="rect">
            <a:avLst/>
          </a:prstGeom>
        </p:spPr>
      </p:pic>
      <p:sp>
        <p:nvSpPr>
          <p:cNvPr id="12" name="Rectangle 11"/>
          <p:cNvSpPr/>
          <p:nvPr/>
        </p:nvSpPr>
        <p:spPr>
          <a:xfrm>
            <a:off x="307623" y="431029"/>
            <a:ext cx="236682" cy="3155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13" name="Rectangle 12"/>
          <p:cNvSpPr/>
          <p:nvPr/>
        </p:nvSpPr>
        <p:spPr>
          <a:xfrm>
            <a:off x="0" y="1182574"/>
            <a:ext cx="9144000" cy="79733"/>
          </a:xfrm>
          <a:prstGeom prst="rect">
            <a:avLst/>
          </a:prstGeom>
          <a:solidFill>
            <a:srgbClr val="84172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Tree>
    <p:extLst>
      <p:ext uri="{BB962C8B-B14F-4D97-AF65-F5344CB8AC3E}">
        <p14:creationId xmlns:p14="http://schemas.microsoft.com/office/powerpoint/2010/main" val="41200994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Lst>
  <p:hf hdr="0"/>
  <p:txStyles>
    <p:titleStyle>
      <a:lvl1pPr algn="l" defTabSz="257169" rtl="0" eaLnBrk="1" latinLnBrk="0" hangingPunct="1">
        <a:spcBef>
          <a:spcPct val="0"/>
        </a:spcBef>
        <a:buNone/>
        <a:defRPr sz="2250" b="1" kern="1200">
          <a:solidFill>
            <a:schemeClr val="bg1"/>
          </a:solidFill>
          <a:latin typeface="+mj-lt"/>
          <a:ea typeface="+mj-ea"/>
          <a:cs typeface="+mj-cs"/>
        </a:defRPr>
      </a:lvl1pPr>
    </p:titleStyle>
    <p:bodyStyle>
      <a:lvl1pPr marL="191989" indent="-191989" algn="l" defTabSz="257169" rtl="0" eaLnBrk="1" latinLnBrk="0" hangingPunct="1">
        <a:spcBef>
          <a:spcPts val="1013"/>
        </a:spcBef>
        <a:buClr>
          <a:srgbClr val="CF2124"/>
        </a:buClr>
        <a:buSzPct val="70000"/>
        <a:buFont typeface="Wingdings" panose="05000000000000000000" pitchFamily="2" charset="2"/>
        <a:buChar char=""/>
        <a:defRPr sz="1800" kern="1200">
          <a:solidFill>
            <a:schemeClr val="tx1"/>
          </a:solidFill>
          <a:latin typeface="+mn-lt"/>
          <a:ea typeface="+mn-ea"/>
          <a:cs typeface="+mn-cs"/>
        </a:defRPr>
      </a:lvl1pPr>
      <a:lvl2pPr marL="514350" indent="-190203" algn="l" defTabSz="257169" rtl="0" eaLnBrk="1" latinLnBrk="0" hangingPunct="1">
        <a:spcBef>
          <a:spcPts val="506"/>
        </a:spcBef>
        <a:buClr>
          <a:srgbClr val="CF2124"/>
        </a:buClr>
        <a:buSzPct val="110000"/>
        <a:buFont typeface="Calibri" panose="020F0502020204030204" pitchFamily="34" charset="0"/>
        <a:buChar char="─"/>
        <a:tabLst/>
        <a:defRPr sz="1575" kern="1200">
          <a:solidFill>
            <a:schemeClr val="tx1"/>
          </a:solidFill>
          <a:latin typeface="+mn-lt"/>
          <a:ea typeface="+mn-ea"/>
          <a:cs typeface="+mn-cs"/>
        </a:defRPr>
      </a:lvl2pPr>
      <a:lvl3pPr marL="803672" indent="-160735" algn="l" defTabSz="257169" rtl="0" eaLnBrk="1" latinLnBrk="0" hangingPunct="1">
        <a:spcBef>
          <a:spcPts val="338"/>
        </a:spcBef>
        <a:buClr>
          <a:srgbClr val="55493F"/>
        </a:buClr>
        <a:buSzPct val="110000"/>
        <a:buFont typeface="Arial"/>
        <a:buChar char="•"/>
        <a:tabLst/>
        <a:defRPr sz="1350" kern="1200">
          <a:solidFill>
            <a:schemeClr val="tx1"/>
          </a:solidFill>
          <a:latin typeface="+mn-lt"/>
          <a:ea typeface="+mn-ea"/>
          <a:cs typeface="+mn-cs"/>
        </a:defRPr>
      </a:lvl3pPr>
      <a:lvl4pPr marL="900090" indent="-128585" algn="l" defTabSz="257169" rtl="0" eaLnBrk="1" latinLnBrk="0" hangingPunct="1">
        <a:spcBef>
          <a:spcPct val="20000"/>
        </a:spcBef>
        <a:buFont typeface="Arial"/>
        <a:buChar char="–"/>
        <a:defRPr sz="1125" kern="1200">
          <a:solidFill>
            <a:schemeClr val="tx1"/>
          </a:solidFill>
          <a:latin typeface="+mn-lt"/>
          <a:ea typeface="+mn-ea"/>
          <a:cs typeface="+mn-cs"/>
        </a:defRPr>
      </a:lvl4pPr>
      <a:lvl5pPr marL="1157258" indent="-128585" algn="l" defTabSz="257169" rtl="0" eaLnBrk="1" latinLnBrk="0" hangingPunct="1">
        <a:spcBef>
          <a:spcPct val="20000"/>
        </a:spcBef>
        <a:buFont typeface="Arial"/>
        <a:buChar char="»"/>
        <a:defRPr sz="1125" kern="1200">
          <a:solidFill>
            <a:schemeClr val="tx1"/>
          </a:solidFill>
          <a:latin typeface="+mn-lt"/>
          <a:ea typeface="+mn-ea"/>
          <a:cs typeface="+mn-cs"/>
        </a:defRPr>
      </a:lvl5pPr>
      <a:lvl6pPr marL="1414427" indent="-128585" algn="l" defTabSz="257169" rtl="0" eaLnBrk="1" latinLnBrk="0" hangingPunct="1">
        <a:spcBef>
          <a:spcPct val="20000"/>
        </a:spcBef>
        <a:buFont typeface="Arial"/>
        <a:buChar char="•"/>
        <a:defRPr sz="1125" kern="1200">
          <a:solidFill>
            <a:schemeClr val="tx1"/>
          </a:solidFill>
          <a:latin typeface="+mn-lt"/>
          <a:ea typeface="+mn-ea"/>
          <a:cs typeface="+mn-cs"/>
        </a:defRPr>
      </a:lvl6pPr>
      <a:lvl7pPr marL="1671596" indent="-128585" algn="l" defTabSz="257169" rtl="0" eaLnBrk="1" latinLnBrk="0" hangingPunct="1">
        <a:spcBef>
          <a:spcPct val="20000"/>
        </a:spcBef>
        <a:buFont typeface="Arial"/>
        <a:buChar char="•"/>
        <a:defRPr sz="1125" kern="1200">
          <a:solidFill>
            <a:schemeClr val="tx1"/>
          </a:solidFill>
          <a:latin typeface="+mn-lt"/>
          <a:ea typeface="+mn-ea"/>
          <a:cs typeface="+mn-cs"/>
        </a:defRPr>
      </a:lvl7pPr>
      <a:lvl8pPr marL="1928765" indent="-128585" algn="l" defTabSz="257169" rtl="0" eaLnBrk="1" latinLnBrk="0" hangingPunct="1">
        <a:spcBef>
          <a:spcPct val="20000"/>
        </a:spcBef>
        <a:buFont typeface="Arial"/>
        <a:buChar char="•"/>
        <a:defRPr sz="1125" kern="1200">
          <a:solidFill>
            <a:schemeClr val="tx1"/>
          </a:solidFill>
          <a:latin typeface="+mn-lt"/>
          <a:ea typeface="+mn-ea"/>
          <a:cs typeface="+mn-cs"/>
        </a:defRPr>
      </a:lvl8pPr>
      <a:lvl9pPr marL="2185933" indent="-128585" algn="l" defTabSz="257169"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69" rtl="0" eaLnBrk="1" latinLnBrk="0" hangingPunct="1">
        <a:defRPr sz="1013" kern="1200">
          <a:solidFill>
            <a:schemeClr val="tx1"/>
          </a:solidFill>
          <a:latin typeface="+mn-lt"/>
          <a:ea typeface="+mn-ea"/>
          <a:cs typeface="+mn-cs"/>
        </a:defRPr>
      </a:lvl1pPr>
      <a:lvl2pPr marL="257169" algn="l" defTabSz="257169" rtl="0" eaLnBrk="1" latinLnBrk="0" hangingPunct="1">
        <a:defRPr sz="1013" kern="1200">
          <a:solidFill>
            <a:schemeClr val="tx1"/>
          </a:solidFill>
          <a:latin typeface="+mn-lt"/>
          <a:ea typeface="+mn-ea"/>
          <a:cs typeface="+mn-cs"/>
        </a:defRPr>
      </a:lvl2pPr>
      <a:lvl3pPr marL="514338" algn="l" defTabSz="257169" rtl="0" eaLnBrk="1" latinLnBrk="0" hangingPunct="1">
        <a:defRPr sz="1013" kern="1200">
          <a:solidFill>
            <a:schemeClr val="tx1"/>
          </a:solidFill>
          <a:latin typeface="+mn-lt"/>
          <a:ea typeface="+mn-ea"/>
          <a:cs typeface="+mn-cs"/>
        </a:defRPr>
      </a:lvl3pPr>
      <a:lvl4pPr marL="771506" algn="l" defTabSz="257169" rtl="0" eaLnBrk="1" latinLnBrk="0" hangingPunct="1">
        <a:defRPr sz="1013" kern="1200">
          <a:solidFill>
            <a:schemeClr val="tx1"/>
          </a:solidFill>
          <a:latin typeface="+mn-lt"/>
          <a:ea typeface="+mn-ea"/>
          <a:cs typeface="+mn-cs"/>
        </a:defRPr>
      </a:lvl4pPr>
      <a:lvl5pPr marL="1028675" algn="l" defTabSz="257169" rtl="0" eaLnBrk="1" latinLnBrk="0" hangingPunct="1">
        <a:defRPr sz="1013" kern="1200">
          <a:solidFill>
            <a:schemeClr val="tx1"/>
          </a:solidFill>
          <a:latin typeface="+mn-lt"/>
          <a:ea typeface="+mn-ea"/>
          <a:cs typeface="+mn-cs"/>
        </a:defRPr>
      </a:lvl5pPr>
      <a:lvl6pPr marL="1285843" algn="l" defTabSz="257169" rtl="0" eaLnBrk="1" latinLnBrk="0" hangingPunct="1">
        <a:defRPr sz="1013" kern="1200">
          <a:solidFill>
            <a:schemeClr val="tx1"/>
          </a:solidFill>
          <a:latin typeface="+mn-lt"/>
          <a:ea typeface="+mn-ea"/>
          <a:cs typeface="+mn-cs"/>
        </a:defRPr>
      </a:lvl6pPr>
      <a:lvl7pPr marL="1543012" algn="l" defTabSz="257169" rtl="0" eaLnBrk="1" latinLnBrk="0" hangingPunct="1">
        <a:defRPr sz="1013" kern="1200">
          <a:solidFill>
            <a:schemeClr val="tx1"/>
          </a:solidFill>
          <a:latin typeface="+mn-lt"/>
          <a:ea typeface="+mn-ea"/>
          <a:cs typeface="+mn-cs"/>
        </a:defRPr>
      </a:lvl7pPr>
      <a:lvl8pPr marL="1800180" algn="l" defTabSz="257169" rtl="0" eaLnBrk="1" latinLnBrk="0" hangingPunct="1">
        <a:defRPr sz="1013" kern="1200">
          <a:solidFill>
            <a:schemeClr val="tx1"/>
          </a:solidFill>
          <a:latin typeface="+mn-lt"/>
          <a:ea typeface="+mn-ea"/>
          <a:cs typeface="+mn-cs"/>
        </a:defRPr>
      </a:lvl8pPr>
      <a:lvl9pPr marL="2057349" algn="l" defTabSz="257169"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9.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Pub 4012 – Tab H</a:t>
            </a:r>
          </a:p>
          <a:p>
            <a:r>
              <a:rPr lang="en-US" dirty="0"/>
              <a:t>Pub 4491 – Lesson 20</a:t>
            </a:r>
          </a:p>
        </p:txBody>
      </p:sp>
      <p:sp>
        <p:nvSpPr>
          <p:cNvPr id="12290" name="Title 1"/>
          <p:cNvSpPr>
            <a:spLocks noGrp="1"/>
          </p:cNvSpPr>
          <p:nvPr>
            <p:ph type="title"/>
          </p:nvPr>
        </p:nvSpPr>
        <p:spPr/>
        <p:txBody>
          <a:bodyPr/>
          <a:lstStyle/>
          <a:p>
            <a:r>
              <a:rPr lang="en-US" altLang="en-US" dirty="0"/>
              <a:t>Kiddie Tax</a:t>
            </a:r>
            <a:br>
              <a:rPr lang="en-US" altLang="en-US" dirty="0"/>
            </a:br>
            <a:r>
              <a:rPr lang="en-US" altLang="en-US" dirty="0"/>
              <a:t>Other Taxes</a:t>
            </a:r>
          </a:p>
        </p:txBody>
      </p:sp>
      <p:sp>
        <p:nvSpPr>
          <p:cNvPr id="2" name="Date Placeholder 1">
            <a:extLst>
              <a:ext uri="{FF2B5EF4-FFF2-40B4-BE49-F238E27FC236}">
                <a16:creationId xmlns:a16="http://schemas.microsoft.com/office/drawing/2014/main" id="{7BBE3F7A-1068-4D4A-ACE5-5B493361AC15}"/>
              </a:ext>
            </a:extLst>
          </p:cNvPr>
          <p:cNvSpPr>
            <a:spLocks noGrp="1"/>
          </p:cNvSpPr>
          <p:nvPr>
            <p:ph type="dt" sz="half" idx="2"/>
          </p:nvPr>
        </p:nvSpPr>
        <p:spPr/>
        <p:txBody>
          <a:bodyPr/>
          <a:lstStyle/>
          <a:p>
            <a:r>
              <a:rPr lang="en-US"/>
              <a:t>11-27-2019 v1a</a:t>
            </a:r>
          </a:p>
        </p:txBody>
      </p:sp>
      <p:sp>
        <p:nvSpPr>
          <p:cNvPr id="4" name="Footer Placeholder 3">
            <a:extLst>
              <a:ext uri="{FF2B5EF4-FFF2-40B4-BE49-F238E27FC236}">
                <a16:creationId xmlns:a16="http://schemas.microsoft.com/office/drawing/2014/main" id="{E348F3DE-B34B-4A36-B718-684689E134CC}"/>
              </a:ext>
            </a:extLst>
          </p:cNvPr>
          <p:cNvSpPr>
            <a:spLocks noGrp="1"/>
          </p:cNvSpPr>
          <p:nvPr>
            <p:ph type="ftr" sz="quarter" idx="3"/>
          </p:nvPr>
        </p:nvSpPr>
        <p:spPr/>
        <p:txBody>
          <a:bodyPr/>
          <a:lstStyle/>
          <a:p>
            <a:r>
              <a:rPr lang="en-US"/>
              <a:t>NTTC Training ala NJ – TY2019</a:t>
            </a:r>
          </a:p>
        </p:txBody>
      </p:sp>
      <p:sp>
        <p:nvSpPr>
          <p:cNvPr id="5" name="Slide Number Placeholder 4">
            <a:extLst>
              <a:ext uri="{FF2B5EF4-FFF2-40B4-BE49-F238E27FC236}">
                <a16:creationId xmlns:a16="http://schemas.microsoft.com/office/drawing/2014/main" id="{878697A0-338D-4AB6-8760-217679770A10}"/>
              </a:ext>
            </a:extLst>
          </p:cNvPr>
          <p:cNvSpPr>
            <a:spLocks noGrp="1"/>
          </p:cNvSpPr>
          <p:nvPr>
            <p:ph type="sldNum" sz="quarter" idx="4"/>
          </p:nvPr>
        </p:nvSpPr>
        <p:spPr/>
        <p:txBody>
          <a:bodyPr/>
          <a:lstStyle/>
          <a:p>
            <a:fld id="{F56DB09B-2E1E-48D6-BF38-233787F9BAB1}" type="slidenum">
              <a:rPr lang="en-US" smtClean="0"/>
              <a:t>1</a:t>
            </a:fld>
            <a:endParaRPr lang="en-US"/>
          </a:p>
        </p:txBody>
      </p:sp>
    </p:spTree>
    <p:extLst>
      <p:ext uri="{BB962C8B-B14F-4D97-AF65-F5344CB8AC3E}">
        <p14:creationId xmlns:p14="http://schemas.microsoft.com/office/powerpoint/2010/main" val="805958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17E0A672-F15B-4C60-B366-13AD04918B41}" type="slidenum">
              <a:rPr lang="en-US" altLang="en-US" smtClean="0"/>
              <a:pPr>
                <a:defRPr/>
              </a:pPr>
              <a:t>10</a:t>
            </a:fld>
            <a:endParaRPr lang="en-US" altLang="en-US"/>
          </a:p>
        </p:txBody>
      </p:sp>
      <p:sp>
        <p:nvSpPr>
          <p:cNvPr id="4" name="Content Placeholder 3"/>
          <p:cNvSpPr>
            <a:spLocks noGrp="1"/>
          </p:cNvSpPr>
          <p:nvPr>
            <p:ph sz="quarter" idx="12"/>
          </p:nvPr>
        </p:nvSpPr>
        <p:spPr/>
        <p:txBody>
          <a:bodyPr>
            <a:normAutofit/>
          </a:bodyPr>
          <a:lstStyle/>
          <a:p>
            <a:r>
              <a:rPr lang="en-US" dirty="0"/>
              <a:t>Same as Quiz 1 except Eddie’s taxable Pell grant is $3,500</a:t>
            </a:r>
          </a:p>
          <a:p>
            <a:r>
              <a:rPr lang="en-US" dirty="0"/>
              <a:t>Is Eddie subject to the kiddie tax?</a:t>
            </a:r>
          </a:p>
          <a:p>
            <a:pPr marL="0" indent="0">
              <a:buNone/>
            </a:pPr>
            <a:r>
              <a:rPr lang="en-US" b="1" dirty="0">
                <a:solidFill>
                  <a:srgbClr val="0000FF"/>
                </a:solidFill>
              </a:rPr>
              <a:t>Yes</a:t>
            </a:r>
            <a:r>
              <a:rPr lang="en-US" dirty="0">
                <a:solidFill>
                  <a:srgbClr val="0000FF"/>
                </a:solidFill>
              </a:rPr>
              <a:t> – Eddie’s earned taxable income is more than $12,200   so he has a filing requirement</a:t>
            </a:r>
          </a:p>
          <a:p>
            <a:pPr lvl="1">
              <a:buNone/>
            </a:pPr>
            <a:r>
              <a:rPr lang="en-US" dirty="0">
                <a:solidFill>
                  <a:srgbClr val="0000FF"/>
                </a:solidFill>
              </a:rPr>
              <a:t>    The taxable Pell grant is </a:t>
            </a:r>
            <a:r>
              <a:rPr lang="en-US" b="1" dirty="0">
                <a:solidFill>
                  <a:srgbClr val="0000FF"/>
                </a:solidFill>
              </a:rPr>
              <a:t>unearned</a:t>
            </a:r>
            <a:r>
              <a:rPr lang="en-US" dirty="0">
                <a:solidFill>
                  <a:srgbClr val="0000FF"/>
                </a:solidFill>
              </a:rPr>
              <a:t> income for Kiddie tax and exceeds the $2,200 Kiddie tax threshold</a:t>
            </a:r>
          </a:p>
        </p:txBody>
      </p:sp>
      <p:sp>
        <p:nvSpPr>
          <p:cNvPr id="5" name="Title 4"/>
          <p:cNvSpPr>
            <a:spLocks noGrp="1"/>
          </p:cNvSpPr>
          <p:nvPr>
            <p:ph type="title"/>
          </p:nvPr>
        </p:nvSpPr>
        <p:spPr/>
        <p:txBody>
          <a:bodyPr/>
          <a:lstStyle/>
          <a:p>
            <a:r>
              <a:rPr lang="en-US" dirty="0"/>
              <a:t>Kiddie Tax Quiz 2</a:t>
            </a:r>
          </a:p>
        </p:txBody>
      </p:sp>
      <p:sp>
        <p:nvSpPr>
          <p:cNvPr id="6" name="Date Placeholder 5">
            <a:extLst>
              <a:ext uri="{FF2B5EF4-FFF2-40B4-BE49-F238E27FC236}">
                <a16:creationId xmlns:a16="http://schemas.microsoft.com/office/drawing/2014/main" id="{BAAB0B6F-569E-4E6A-84A9-2FD73784CD6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81936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FB584FCE-D2C4-F744-9920-A6DBBF0E0451}" type="slidenum">
              <a:rPr lang="en-US" smtClean="0"/>
              <a:pPr/>
              <a:t>11</a:t>
            </a:fld>
            <a:endParaRPr lang="en-US" dirty="0"/>
          </a:p>
        </p:txBody>
      </p:sp>
      <p:sp>
        <p:nvSpPr>
          <p:cNvPr id="4" name="Content Placeholder 3"/>
          <p:cNvSpPr>
            <a:spLocks noGrp="1"/>
          </p:cNvSpPr>
          <p:nvPr>
            <p:ph sz="quarter" idx="12"/>
          </p:nvPr>
        </p:nvSpPr>
        <p:spPr/>
        <p:txBody>
          <a:bodyPr>
            <a:normAutofit/>
          </a:bodyPr>
          <a:lstStyle/>
          <a:p>
            <a:r>
              <a:rPr lang="en-US" dirty="0"/>
              <a:t>Verify taxpayer meets </a:t>
            </a:r>
            <a:r>
              <a:rPr lang="en-US" dirty="0">
                <a:solidFill>
                  <a:srgbClr val="0000FF"/>
                </a:solidFill>
              </a:rPr>
              <a:t>all</a:t>
            </a:r>
            <a:r>
              <a:rPr lang="en-US" dirty="0"/>
              <a:t> requirements to file form (age, insufficient earned income, living parent, etc.)</a:t>
            </a:r>
          </a:p>
          <a:p>
            <a:r>
              <a:rPr lang="en-US" dirty="0"/>
              <a:t>Only then </a:t>
            </a:r>
            <a:r>
              <a:rPr lang="en-US" dirty="0">
                <a:solidFill>
                  <a:srgbClr val="0000FF"/>
                </a:solidFill>
              </a:rPr>
              <a:t>manually</a:t>
            </a:r>
            <a:r>
              <a:rPr lang="en-US" dirty="0"/>
              <a:t> add and fill in Form 8615 </a:t>
            </a:r>
          </a:p>
          <a:p>
            <a:pPr lvl="1"/>
            <a:r>
              <a:rPr lang="en-US" dirty="0"/>
              <a:t>TaxSlayer does not automatically add form</a:t>
            </a:r>
          </a:p>
          <a:p>
            <a:pPr>
              <a:buFont typeface="Wingdings" panose="05000000000000000000" pitchFamily="2" charset="2"/>
              <a:buChar char="Ø"/>
            </a:pPr>
            <a:r>
              <a:rPr lang="en-US" dirty="0"/>
              <a:t>Caution: TaxSlayer will compute the Kiddie tax when Form 8615 is added regardless of age (no verification)</a:t>
            </a:r>
          </a:p>
          <a:p>
            <a:r>
              <a:rPr lang="en-US" dirty="0"/>
              <a:t>Complete state form for states with in-scope Kiddie tax</a:t>
            </a:r>
          </a:p>
          <a:p>
            <a:endParaRPr lang="en-US" dirty="0"/>
          </a:p>
        </p:txBody>
      </p:sp>
      <p:sp>
        <p:nvSpPr>
          <p:cNvPr id="5" name="Title 4"/>
          <p:cNvSpPr>
            <a:spLocks noGrp="1"/>
          </p:cNvSpPr>
          <p:nvPr>
            <p:ph type="title"/>
          </p:nvPr>
        </p:nvSpPr>
        <p:spPr/>
        <p:txBody>
          <a:bodyPr/>
          <a:lstStyle/>
          <a:p>
            <a:r>
              <a:rPr lang="en-US"/>
              <a:t>Form 8615 in TaxSlayer </a:t>
            </a:r>
            <a:endParaRPr lang="en-US" dirty="0"/>
          </a:p>
        </p:txBody>
      </p:sp>
      <p:sp>
        <p:nvSpPr>
          <p:cNvPr id="6" name="Rectangle 5"/>
          <p:cNvSpPr/>
          <p:nvPr/>
        </p:nvSpPr>
        <p:spPr>
          <a:xfrm>
            <a:off x="7258050" y="1691418"/>
            <a:ext cx="1543050" cy="34624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H</a:t>
            </a:r>
          </a:p>
        </p:txBody>
      </p:sp>
      <p:sp>
        <p:nvSpPr>
          <p:cNvPr id="7" name="Date Placeholder 6">
            <a:extLst>
              <a:ext uri="{FF2B5EF4-FFF2-40B4-BE49-F238E27FC236}">
                <a16:creationId xmlns:a16="http://schemas.microsoft.com/office/drawing/2014/main" id="{A9769D25-30D6-468D-AE74-0A29B2DDCDD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5445108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84FCE-D2C4-F744-9920-A6DBBF0E0451}" type="slidenum">
              <a:rPr lang="en-US" smtClean="0"/>
              <a:pPr/>
              <a:t>12</a:t>
            </a:fld>
            <a:endParaRPr lang="en-US" dirty="0"/>
          </a:p>
        </p:txBody>
      </p:sp>
      <p:sp>
        <p:nvSpPr>
          <p:cNvPr id="4" name="Title 3"/>
          <p:cNvSpPr>
            <a:spLocks noGrp="1"/>
          </p:cNvSpPr>
          <p:nvPr>
            <p:ph type="title"/>
          </p:nvPr>
        </p:nvSpPr>
        <p:spPr/>
        <p:txBody>
          <a:bodyPr>
            <a:normAutofit/>
          </a:bodyPr>
          <a:lstStyle/>
          <a:p>
            <a:r>
              <a:rPr lang="en-US" dirty="0" err="1"/>
              <a:t>Kiddie</a:t>
            </a:r>
            <a:r>
              <a:rPr lang="en-US" dirty="0"/>
              <a:t> Tax – </a:t>
            </a:r>
            <a:r>
              <a:rPr lang="en-US" dirty="0" err="1"/>
              <a:t>TaxSlayer</a:t>
            </a:r>
            <a:r>
              <a:rPr lang="en-US" dirty="0"/>
              <a:t> Entry</a:t>
            </a:r>
          </a:p>
        </p:txBody>
      </p:sp>
      <p:pic>
        <p:nvPicPr>
          <p:cNvPr id="5" name="Content Placeholder 4" descr="Screen Shot 2018-11-30 at 12.43.07 PM.png"/>
          <p:cNvPicPr>
            <a:picLocks noGrp="1" noChangeAspect="1"/>
          </p:cNvPicPr>
          <p:nvPr>
            <p:ph sz="quarter" idx="4294967295"/>
          </p:nvPr>
        </p:nvPicPr>
        <p:blipFill rotWithShape="1">
          <a:blip r:embed="rId3"/>
          <a:srcRect l="175" r="3982"/>
          <a:stretch/>
        </p:blipFill>
        <p:spPr>
          <a:xfrm>
            <a:off x="400050" y="2306243"/>
            <a:ext cx="5772150" cy="3017044"/>
          </a:xfrm>
        </p:spPr>
      </p:pic>
      <p:sp>
        <p:nvSpPr>
          <p:cNvPr id="10" name="Text Placeholder 9"/>
          <p:cNvSpPr>
            <a:spLocks noGrp="1"/>
          </p:cNvSpPr>
          <p:nvPr>
            <p:ph type="body" sz="quarter" idx="14"/>
          </p:nvPr>
        </p:nvSpPr>
        <p:spPr>
          <a:xfrm>
            <a:off x="5566410" y="1989535"/>
            <a:ext cx="3497580" cy="3333752"/>
          </a:xfrm>
          <a:solidFill>
            <a:srgbClr val="FFFFFF"/>
          </a:solidFill>
        </p:spPr>
        <p:txBody>
          <a:bodyPr>
            <a:normAutofit/>
          </a:bodyPr>
          <a:lstStyle/>
          <a:p>
            <a:r>
              <a:rPr lang="en-US" dirty="0"/>
              <a:t>Prepare return and enter taxpayer’s (child’s) income as usual </a:t>
            </a:r>
          </a:p>
          <a:p>
            <a:pPr lvl="1"/>
            <a:r>
              <a:rPr lang="en-US" dirty="0"/>
              <a:t>TaxSlayer will identify as earned and unearned correctly</a:t>
            </a:r>
          </a:p>
          <a:p>
            <a:r>
              <a:rPr lang="en-US" dirty="0"/>
              <a:t>Enter Form 8615 in form selection box </a:t>
            </a:r>
            <a:r>
              <a:rPr lang="en-US" b="1" dirty="0">
                <a:solidFill>
                  <a:srgbClr val="000000"/>
                </a:solidFill>
              </a:rPr>
              <a:t>-or- </a:t>
            </a:r>
            <a:r>
              <a:rPr lang="en-US" dirty="0"/>
              <a:t>Federal Section &gt; Other Taxes &gt; 8615</a:t>
            </a:r>
          </a:p>
          <a:p>
            <a:r>
              <a:rPr lang="en-US" dirty="0"/>
              <a:t>Enter Parent’s name and SSN</a:t>
            </a:r>
          </a:p>
          <a:p>
            <a:r>
              <a:rPr lang="en-US" dirty="0" err="1"/>
              <a:t>TaxSlayer</a:t>
            </a:r>
            <a:r>
              <a:rPr lang="en-US" dirty="0"/>
              <a:t> calculates </a:t>
            </a:r>
            <a:r>
              <a:rPr lang="en-US" dirty="0" err="1"/>
              <a:t>Kiddie</a:t>
            </a:r>
            <a:r>
              <a:rPr lang="en-US" dirty="0"/>
              <a:t> Tax</a:t>
            </a:r>
          </a:p>
        </p:txBody>
      </p:sp>
      <p:sp>
        <p:nvSpPr>
          <p:cNvPr id="3" name="Footer Placeholder 2"/>
          <p:cNvSpPr>
            <a:spLocks noGrp="1"/>
          </p:cNvSpPr>
          <p:nvPr>
            <p:ph type="ftr" sz="quarter" idx="11"/>
          </p:nvPr>
        </p:nvSpPr>
        <p:spPr/>
        <p:txBody>
          <a:bodyPr/>
          <a:lstStyle/>
          <a:p>
            <a:r>
              <a:rPr lang="en-US"/>
              <a:t>NTTC Training ala NJ – TY2019</a:t>
            </a:r>
            <a:endParaRPr lang="en-US" dirty="0"/>
          </a:p>
        </p:txBody>
      </p:sp>
      <p:sp>
        <p:nvSpPr>
          <p:cNvPr id="13" name="TextBox 12"/>
          <p:cNvSpPr txBox="1"/>
          <p:nvPr/>
        </p:nvSpPr>
        <p:spPr>
          <a:xfrm>
            <a:off x="2457450" y="2018868"/>
            <a:ext cx="1430200" cy="461665"/>
          </a:xfrm>
          <a:prstGeom prst="rect">
            <a:avLst/>
          </a:prstGeom>
          <a:noFill/>
        </p:spPr>
        <p:txBody>
          <a:bodyPr wrap="none" rtlCol="0">
            <a:spAutoFit/>
          </a:bodyPr>
          <a:lstStyle/>
          <a:p>
            <a:r>
              <a:rPr lang="en-US" sz="2400" dirty="0">
                <a:solidFill>
                  <a:srgbClr val="C00000"/>
                </a:solidFill>
              </a:rPr>
              <a:t>Unearned</a:t>
            </a:r>
          </a:p>
        </p:txBody>
      </p:sp>
      <p:cxnSp>
        <p:nvCxnSpPr>
          <p:cNvPr id="14" name="Straight Connector 13"/>
          <p:cNvCxnSpPr/>
          <p:nvPr/>
        </p:nvCxnSpPr>
        <p:spPr>
          <a:xfrm>
            <a:off x="2571750" y="2514600"/>
            <a:ext cx="1143000" cy="1191"/>
          </a:xfrm>
          <a:prstGeom prst="line">
            <a:avLst/>
          </a:prstGeom>
          <a:ln>
            <a:solidFill>
              <a:srgbClr val="800000"/>
            </a:solidFill>
          </a:ln>
          <a:effectLst/>
        </p:spPr>
        <p:style>
          <a:lnRef idx="2">
            <a:schemeClr val="accent1"/>
          </a:lnRef>
          <a:fillRef idx="0">
            <a:schemeClr val="accent1"/>
          </a:fillRef>
          <a:effectRef idx="1">
            <a:schemeClr val="accent1"/>
          </a:effectRef>
          <a:fontRef idx="minor">
            <a:schemeClr val="tx1"/>
          </a:fontRef>
        </p:style>
      </p:cxnSp>
      <p:sp>
        <p:nvSpPr>
          <p:cNvPr id="6" name="Date Placeholder 5">
            <a:extLst>
              <a:ext uri="{FF2B5EF4-FFF2-40B4-BE49-F238E27FC236}">
                <a16:creationId xmlns:a16="http://schemas.microsoft.com/office/drawing/2014/main" id="{584819E2-5706-4D98-BAB0-EE4F27F75D7D}"/>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1714783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84FCE-D2C4-F744-9920-A6DBBF0E0451}" type="slidenum">
              <a:rPr lang="en-US" smtClean="0"/>
              <a:pPr/>
              <a:t>13</a:t>
            </a:fld>
            <a:endParaRPr lang="en-US" dirty="0"/>
          </a:p>
        </p:txBody>
      </p:sp>
      <p:sp>
        <p:nvSpPr>
          <p:cNvPr id="4" name="Title 3"/>
          <p:cNvSpPr>
            <a:spLocks noGrp="1"/>
          </p:cNvSpPr>
          <p:nvPr>
            <p:ph type="title"/>
          </p:nvPr>
        </p:nvSpPr>
        <p:spPr/>
        <p:txBody>
          <a:bodyPr>
            <a:normAutofit/>
          </a:bodyPr>
          <a:lstStyle/>
          <a:p>
            <a:r>
              <a:rPr lang="en-US" dirty="0" err="1"/>
              <a:t>Kiddie</a:t>
            </a:r>
            <a:r>
              <a:rPr lang="en-US" dirty="0"/>
              <a:t> Tax – Parent Information</a:t>
            </a:r>
          </a:p>
        </p:txBody>
      </p:sp>
      <p:sp>
        <p:nvSpPr>
          <p:cNvPr id="8" name="Text Placeholder 7"/>
          <p:cNvSpPr>
            <a:spLocks noGrp="1"/>
          </p:cNvSpPr>
          <p:nvPr>
            <p:ph type="body" sz="quarter" idx="15"/>
          </p:nvPr>
        </p:nvSpPr>
        <p:spPr/>
        <p:txBody>
          <a:bodyPr/>
          <a:lstStyle/>
          <a:p>
            <a:endParaRPr lang="en-US" dirty="0"/>
          </a:p>
        </p:txBody>
      </p:sp>
      <p:pic>
        <p:nvPicPr>
          <p:cNvPr id="6" name="Picture 5" descr="Screen Shot 2018-11-30 at 12.27.59 PM.png"/>
          <p:cNvPicPr>
            <a:picLocks noChangeAspect="1"/>
          </p:cNvPicPr>
          <p:nvPr/>
        </p:nvPicPr>
        <p:blipFill>
          <a:blip r:embed="rId3"/>
          <a:stretch>
            <a:fillRect/>
          </a:stretch>
        </p:blipFill>
        <p:spPr>
          <a:xfrm>
            <a:off x="46409" y="1828800"/>
            <a:ext cx="5456558" cy="3746398"/>
          </a:xfrm>
          <a:prstGeom prst="rect">
            <a:avLst/>
          </a:prstGeom>
        </p:spPr>
      </p:pic>
      <p:sp>
        <p:nvSpPr>
          <p:cNvPr id="9" name="Text Placeholder 8"/>
          <p:cNvSpPr>
            <a:spLocks noGrp="1"/>
          </p:cNvSpPr>
          <p:nvPr>
            <p:ph type="body" sz="quarter" idx="16"/>
          </p:nvPr>
        </p:nvSpPr>
        <p:spPr>
          <a:xfrm>
            <a:off x="4286250" y="2000251"/>
            <a:ext cx="4576970" cy="3425594"/>
          </a:xfrm>
          <a:solidFill>
            <a:schemeClr val="bg1"/>
          </a:solidFill>
        </p:spPr>
        <p:txBody>
          <a:bodyPr>
            <a:normAutofit/>
          </a:bodyPr>
          <a:lstStyle/>
          <a:p>
            <a:pPr marL="0" indent="0">
              <a:buNone/>
            </a:pPr>
            <a:r>
              <a:rPr lang="en-US" dirty="0"/>
              <a:t>Enter parent’s name and SSN:</a:t>
            </a:r>
          </a:p>
          <a:p>
            <a:pPr marL="432197" lvl="1"/>
            <a:r>
              <a:rPr lang="en-US" dirty="0"/>
              <a:t>Parents married to each other filing MFJ, enter name listed first on tax return</a:t>
            </a:r>
          </a:p>
          <a:p>
            <a:pPr marL="432197" lvl="1"/>
            <a:r>
              <a:rPr lang="en-US" dirty="0"/>
              <a:t>Parents married to each other filing MFS, enter name of parent with higher taxable income</a:t>
            </a:r>
          </a:p>
          <a:p>
            <a:pPr marL="432197" lvl="1"/>
            <a:r>
              <a:rPr lang="en-US" dirty="0"/>
              <a:t>Unmarried, treated as unmarried (</a:t>
            </a:r>
            <a:r>
              <a:rPr lang="en-US" dirty="0" err="1"/>
              <a:t>HoH</a:t>
            </a:r>
            <a:r>
              <a:rPr lang="en-US" dirty="0"/>
              <a:t>), or separated parents, enter name of custodial parent</a:t>
            </a:r>
          </a:p>
          <a:p>
            <a:pPr marL="432197" lvl="1"/>
            <a:r>
              <a:rPr lang="en-US" dirty="0"/>
              <a:t>Unmarried parents living together, enter name of parent with higher taxable income</a:t>
            </a:r>
          </a:p>
        </p:txBody>
      </p:sp>
      <p:cxnSp>
        <p:nvCxnSpPr>
          <p:cNvPr id="12" name="Straight Arrow Connector 11"/>
          <p:cNvCxnSpPr/>
          <p:nvPr/>
        </p:nvCxnSpPr>
        <p:spPr>
          <a:xfrm flipH="1">
            <a:off x="2774688" y="2172891"/>
            <a:ext cx="1511562" cy="970359"/>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3" name="Footer Placeholder 2"/>
          <p:cNvSpPr>
            <a:spLocks noGrp="1"/>
          </p:cNvSpPr>
          <p:nvPr>
            <p:ph type="ftr" sz="quarter" idx="11"/>
          </p:nvPr>
        </p:nvSpPr>
        <p:spPr/>
        <p:txBody>
          <a:bodyPr/>
          <a:lstStyle/>
          <a:p>
            <a:r>
              <a:rPr lang="en-US"/>
              <a:t>NTTC Training ala NJ – TY2019</a:t>
            </a:r>
            <a:endParaRPr lang="en-US" dirty="0"/>
          </a:p>
        </p:txBody>
      </p:sp>
      <p:sp>
        <p:nvSpPr>
          <p:cNvPr id="5" name="Date Placeholder 4">
            <a:extLst>
              <a:ext uri="{FF2B5EF4-FFF2-40B4-BE49-F238E27FC236}">
                <a16:creationId xmlns:a16="http://schemas.microsoft.com/office/drawing/2014/main" id="{7358C29E-E524-4B82-93FA-EDDE4BF42615}"/>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26018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B584FCE-D2C4-F744-9920-A6DBBF0E0451}" type="slidenum">
              <a:rPr lang="en-US" smtClean="0"/>
              <a:pPr/>
              <a:t>14</a:t>
            </a:fld>
            <a:endParaRPr lang="en-US" dirty="0"/>
          </a:p>
        </p:txBody>
      </p:sp>
      <p:sp>
        <p:nvSpPr>
          <p:cNvPr id="9" name="Text Placeholder 8"/>
          <p:cNvSpPr>
            <a:spLocks noGrp="1"/>
          </p:cNvSpPr>
          <p:nvPr>
            <p:ph type="body" sz="quarter" idx="15"/>
          </p:nvPr>
        </p:nvSpPr>
        <p:spPr>
          <a:xfrm>
            <a:off x="457203" y="2172891"/>
            <a:ext cx="3632762" cy="3311915"/>
          </a:xfrm>
        </p:spPr>
        <p:txBody>
          <a:bodyPr>
            <a:normAutofit/>
          </a:bodyPr>
          <a:lstStyle/>
          <a:p>
            <a:r>
              <a:rPr lang="en-US" dirty="0"/>
              <a:t>Dependent child has $7,000 interest income – no other income</a:t>
            </a:r>
          </a:p>
          <a:p>
            <a:r>
              <a:rPr lang="en-US" dirty="0"/>
              <a:t>Total tax including Form 8615 = $924</a:t>
            </a:r>
          </a:p>
          <a:p>
            <a:r>
              <a:rPr lang="en-US" dirty="0"/>
              <a:t>Total tax without Form 8615 = $598  </a:t>
            </a:r>
          </a:p>
          <a:p>
            <a:endParaRPr lang="en-US" dirty="0"/>
          </a:p>
        </p:txBody>
      </p:sp>
      <p:sp>
        <p:nvSpPr>
          <p:cNvPr id="6" name="Text Placeholder 5"/>
          <p:cNvSpPr>
            <a:spLocks noGrp="1"/>
          </p:cNvSpPr>
          <p:nvPr>
            <p:ph type="body" sz="quarter" idx="16"/>
          </p:nvPr>
        </p:nvSpPr>
        <p:spPr/>
        <p:txBody>
          <a:bodyPr/>
          <a:lstStyle/>
          <a:p>
            <a:endParaRPr lang="en-US"/>
          </a:p>
        </p:txBody>
      </p:sp>
      <p:sp>
        <p:nvSpPr>
          <p:cNvPr id="8" name="Title 7"/>
          <p:cNvSpPr>
            <a:spLocks noGrp="1"/>
          </p:cNvSpPr>
          <p:nvPr>
            <p:ph type="title"/>
          </p:nvPr>
        </p:nvSpPr>
        <p:spPr/>
        <p:txBody>
          <a:bodyPr>
            <a:normAutofit/>
          </a:bodyPr>
          <a:lstStyle/>
          <a:p>
            <a:r>
              <a:rPr lang="en-US" dirty="0"/>
              <a:t>Kiddie Tax Example – Only Unearned Income</a:t>
            </a:r>
          </a:p>
        </p:txBody>
      </p:sp>
      <p:pic>
        <p:nvPicPr>
          <p:cNvPr id="11" name="Picture 10" descr="Screen Shot 2018-11-30 at 2.20.22 PM.png"/>
          <p:cNvPicPr>
            <a:picLocks noChangeAspect="1"/>
          </p:cNvPicPr>
          <p:nvPr/>
        </p:nvPicPr>
        <p:blipFill>
          <a:blip r:embed="rId3"/>
          <a:stretch>
            <a:fillRect/>
          </a:stretch>
        </p:blipFill>
        <p:spPr>
          <a:xfrm>
            <a:off x="3843866" y="1877483"/>
            <a:ext cx="5188863" cy="3561803"/>
          </a:xfrm>
          <a:prstGeom prst="rect">
            <a:avLst/>
          </a:prstGeom>
        </p:spPr>
      </p:pic>
      <p:sp>
        <p:nvSpPr>
          <p:cNvPr id="2" name="Footer Placeholder 1"/>
          <p:cNvSpPr>
            <a:spLocks noGrp="1"/>
          </p:cNvSpPr>
          <p:nvPr>
            <p:ph type="ftr" sz="quarter" idx="11"/>
          </p:nvPr>
        </p:nvSpPr>
        <p:spPr/>
        <p:txBody>
          <a:bodyPr/>
          <a:lstStyle/>
          <a:p>
            <a:r>
              <a:rPr lang="en-US"/>
              <a:t>NTTC Training ala NJ – TY2019</a:t>
            </a:r>
            <a:endParaRPr lang="en-US" dirty="0"/>
          </a:p>
        </p:txBody>
      </p:sp>
      <p:sp>
        <p:nvSpPr>
          <p:cNvPr id="3" name="Date Placeholder 2">
            <a:extLst>
              <a:ext uri="{FF2B5EF4-FFF2-40B4-BE49-F238E27FC236}">
                <a16:creationId xmlns:a16="http://schemas.microsoft.com/office/drawing/2014/main" id="{9EC7A68F-D685-40E0-A01B-17D8A1ABBE79}"/>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625948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B584FCE-D2C4-F744-9920-A6DBBF0E0451}" type="slidenum">
              <a:rPr lang="en-US" smtClean="0"/>
              <a:pPr/>
              <a:t>15</a:t>
            </a:fld>
            <a:endParaRPr lang="en-US" dirty="0"/>
          </a:p>
        </p:txBody>
      </p:sp>
      <p:sp>
        <p:nvSpPr>
          <p:cNvPr id="7" name="Title 6"/>
          <p:cNvSpPr>
            <a:spLocks noGrp="1"/>
          </p:cNvSpPr>
          <p:nvPr>
            <p:ph type="title"/>
          </p:nvPr>
        </p:nvSpPr>
        <p:spPr>
          <a:xfrm>
            <a:off x="800104" y="878876"/>
            <a:ext cx="8343896" cy="857250"/>
          </a:xfrm>
        </p:spPr>
        <p:txBody>
          <a:bodyPr>
            <a:normAutofit/>
          </a:bodyPr>
          <a:lstStyle/>
          <a:p>
            <a:r>
              <a:rPr lang="en-US" dirty="0"/>
              <a:t>Kiddie Tax Example – Earned and Unearned Income</a:t>
            </a:r>
          </a:p>
        </p:txBody>
      </p:sp>
      <p:sp>
        <p:nvSpPr>
          <p:cNvPr id="8" name="Text Placeholder 7"/>
          <p:cNvSpPr>
            <a:spLocks noGrp="1"/>
          </p:cNvSpPr>
          <p:nvPr>
            <p:ph type="body" sz="quarter" idx="15"/>
          </p:nvPr>
        </p:nvSpPr>
        <p:spPr>
          <a:xfrm>
            <a:off x="514350" y="2172891"/>
            <a:ext cx="3212824" cy="3017044"/>
          </a:xfrm>
        </p:spPr>
        <p:txBody>
          <a:bodyPr>
            <a:normAutofit/>
          </a:bodyPr>
          <a:lstStyle/>
          <a:p>
            <a:r>
              <a:rPr lang="en-US" dirty="0"/>
              <a:t>Same dependent child $7,000 interest income plus $5,000 W-2 income </a:t>
            </a:r>
          </a:p>
          <a:p>
            <a:r>
              <a:rPr lang="en-US" dirty="0"/>
              <a:t>Total tax including Form 8615 </a:t>
            </a:r>
            <a:r>
              <a:rPr lang="en-US"/>
              <a:t>= $892</a:t>
            </a:r>
            <a:endParaRPr lang="en-US" dirty="0"/>
          </a:p>
          <a:p>
            <a:r>
              <a:rPr lang="en-US" dirty="0"/>
              <a:t>Total tax without Form 8615 </a:t>
            </a:r>
            <a:r>
              <a:rPr lang="en-US"/>
              <a:t>= $593</a:t>
            </a:r>
            <a:endParaRPr lang="en-US" dirty="0"/>
          </a:p>
        </p:txBody>
      </p:sp>
      <p:sp>
        <p:nvSpPr>
          <p:cNvPr id="3" name="Footer Placeholder 2"/>
          <p:cNvSpPr>
            <a:spLocks noGrp="1"/>
          </p:cNvSpPr>
          <p:nvPr>
            <p:ph type="ftr" sz="quarter" idx="11"/>
          </p:nvPr>
        </p:nvSpPr>
        <p:spPr/>
        <p:txBody>
          <a:bodyPr/>
          <a:lstStyle/>
          <a:p>
            <a:r>
              <a:rPr lang="en-US"/>
              <a:t>NTTC Training ala NJ – TY2019</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6178" y="1943100"/>
            <a:ext cx="5163523" cy="3468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a:extLst>
              <a:ext uri="{FF2B5EF4-FFF2-40B4-BE49-F238E27FC236}">
                <a16:creationId xmlns:a16="http://schemas.microsoft.com/office/drawing/2014/main" id="{66C31ED3-BA35-4283-AF76-D448AEC4061C}"/>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23813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14341" name="Slide Number Placeholder 5"/>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A40EBCD-E41E-4BEF-91BF-48955843D40E}" type="slidenum">
              <a:rPr lang="en-US" altLang="en-US" smtClean="0"/>
              <a:pPr/>
              <a:t>16</a:t>
            </a:fld>
            <a:endParaRPr lang="en-US" altLang="en-US" dirty="0"/>
          </a:p>
        </p:txBody>
      </p:sp>
      <p:sp>
        <p:nvSpPr>
          <p:cNvPr id="3" name="Content Placeholder 2"/>
          <p:cNvSpPr>
            <a:spLocks noGrp="1"/>
          </p:cNvSpPr>
          <p:nvPr>
            <p:ph sz="quarter" idx="12"/>
          </p:nvPr>
        </p:nvSpPr>
        <p:spPr/>
        <p:txBody>
          <a:bodyPr>
            <a:normAutofit/>
          </a:bodyPr>
          <a:lstStyle/>
          <a:p>
            <a:r>
              <a:rPr lang="en-US" dirty="0"/>
              <a:t>Self-employment tax (Schedule SE)</a:t>
            </a:r>
          </a:p>
          <a:p>
            <a:r>
              <a:rPr lang="en-US" dirty="0"/>
              <a:t>Social security and Medicare taxes on tip income</a:t>
            </a:r>
          </a:p>
          <a:p>
            <a:r>
              <a:rPr lang="en-US" dirty="0"/>
              <a:t>Additional taxes on IRAs and other qualified retirement plans </a:t>
            </a:r>
          </a:p>
          <a:p>
            <a:r>
              <a:rPr lang="en-US" dirty="0"/>
              <a:t>Repayment of first-time homebuyer credit</a:t>
            </a:r>
          </a:p>
          <a:p>
            <a:pPr marL="173831" indent="-173831">
              <a:buFont typeface="Wingdings" charset="2"/>
              <a:buChar char="Ø"/>
            </a:pPr>
            <a:r>
              <a:rPr lang="en-US" dirty="0"/>
              <a:t>These taxes can be reduced by payments and refundable   credits </a:t>
            </a:r>
            <a:r>
              <a:rPr lang="en-US" b="1" dirty="0"/>
              <a:t>only</a:t>
            </a:r>
          </a:p>
        </p:txBody>
      </p:sp>
      <p:sp>
        <p:nvSpPr>
          <p:cNvPr id="2" name="Title 1"/>
          <p:cNvSpPr>
            <a:spLocks noGrp="1"/>
          </p:cNvSpPr>
          <p:nvPr>
            <p:ph type="title"/>
          </p:nvPr>
        </p:nvSpPr>
        <p:spPr/>
        <p:txBody>
          <a:bodyPr/>
          <a:lstStyle/>
          <a:p>
            <a:r>
              <a:rPr lang="en-US" dirty="0"/>
              <a:t>Other Taxes in Scope</a:t>
            </a:r>
          </a:p>
        </p:txBody>
      </p:sp>
      <p:sp>
        <p:nvSpPr>
          <p:cNvPr id="4" name="Date Placeholder 3">
            <a:extLst>
              <a:ext uri="{FF2B5EF4-FFF2-40B4-BE49-F238E27FC236}">
                <a16:creationId xmlns:a16="http://schemas.microsoft.com/office/drawing/2014/main" id="{F4AE7577-B4CD-46ED-9C8E-F8FBD02EDCD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660039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16389" name="Slide Number Placeholder 2"/>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F53304D-823C-4F4B-A2A8-26FACE7B6297}" type="slidenum">
              <a:rPr lang="en-US" altLang="en-US" smtClean="0"/>
              <a:pPr/>
              <a:t>17</a:t>
            </a:fld>
            <a:endParaRPr lang="en-US" altLang="en-US" dirty="0"/>
          </a:p>
        </p:txBody>
      </p:sp>
      <p:sp>
        <p:nvSpPr>
          <p:cNvPr id="16387" name="Content Placeholder 2"/>
          <p:cNvSpPr>
            <a:spLocks noGrp="1"/>
          </p:cNvSpPr>
          <p:nvPr>
            <p:ph sz="quarter" idx="12"/>
          </p:nvPr>
        </p:nvSpPr>
        <p:spPr/>
        <p:txBody>
          <a:bodyPr>
            <a:normAutofit/>
          </a:bodyPr>
          <a:lstStyle/>
          <a:p>
            <a:r>
              <a:rPr lang="en-US" altLang="en-US" dirty="0"/>
              <a:t>Self-employment tax is in addition to income tax</a:t>
            </a:r>
          </a:p>
          <a:p>
            <a:r>
              <a:rPr lang="en-US" altLang="en-US" dirty="0"/>
              <a:t>Composed of two elements</a:t>
            </a:r>
          </a:p>
          <a:p>
            <a:pPr lvl="1"/>
            <a:r>
              <a:rPr lang="en-US" altLang="en-US" dirty="0"/>
              <a:t>Social security</a:t>
            </a:r>
          </a:p>
          <a:p>
            <a:pPr lvl="1"/>
            <a:r>
              <a:rPr lang="en-US" altLang="en-US" dirty="0"/>
              <a:t>Medicare</a:t>
            </a:r>
          </a:p>
          <a:p>
            <a:r>
              <a:rPr lang="en-US" altLang="en-US" dirty="0"/>
              <a:t>Self-employed person pays at 15.3%</a:t>
            </a:r>
          </a:p>
          <a:p>
            <a:r>
              <a:rPr lang="en-US" altLang="en-US" dirty="0"/>
              <a:t>TaxSlayer calculates Self-employment tax when data entered on Schedule C</a:t>
            </a:r>
          </a:p>
          <a:p>
            <a:pPr lvl="1"/>
            <a:r>
              <a:rPr lang="en-US" altLang="en-US" dirty="0" err="1"/>
              <a:t>TaxSlayer</a:t>
            </a:r>
            <a:r>
              <a:rPr lang="en-US" altLang="en-US" dirty="0"/>
              <a:t> enters ½ as Self-Employment tax deduction</a:t>
            </a:r>
          </a:p>
        </p:txBody>
      </p:sp>
      <p:sp>
        <p:nvSpPr>
          <p:cNvPr id="22530" name="Rectangle 2"/>
          <p:cNvSpPr>
            <a:spLocks noGrp="1" noChangeArrowheads="1"/>
          </p:cNvSpPr>
          <p:nvPr>
            <p:ph type="title"/>
          </p:nvPr>
        </p:nvSpPr>
        <p:spPr/>
        <p:txBody>
          <a:bodyPr>
            <a:normAutofit/>
          </a:bodyPr>
          <a:lstStyle/>
          <a:p>
            <a:r>
              <a:rPr lang="en-US" altLang="en-US" dirty="0"/>
              <a:t>Self-employment Tax</a:t>
            </a:r>
          </a:p>
        </p:txBody>
      </p:sp>
      <p:sp>
        <p:nvSpPr>
          <p:cNvPr id="3" name="Date Placeholder 2">
            <a:extLst>
              <a:ext uri="{FF2B5EF4-FFF2-40B4-BE49-F238E27FC236}">
                <a16:creationId xmlns:a16="http://schemas.microsoft.com/office/drawing/2014/main" id="{2D75930F-0A2C-4BA7-B86B-31A5F915AE0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893107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6387">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18438" name="Slide Number Placeholder 3"/>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2891FFF-F0C3-479B-8792-BD3EDA133FBB}" type="slidenum">
              <a:rPr lang="en-US" altLang="en-US" smtClean="0">
                <a:cs typeface="Calibri" panose="020F0502020204030204" pitchFamily="34" charset="0"/>
              </a:rPr>
              <a:pPr/>
              <a:t>18</a:t>
            </a:fld>
            <a:endParaRPr lang="en-US" altLang="en-US" dirty="0">
              <a:cs typeface="Calibri" panose="020F0502020204030204" pitchFamily="34" charset="0"/>
            </a:endParaRPr>
          </a:p>
        </p:txBody>
      </p:sp>
      <p:sp>
        <p:nvSpPr>
          <p:cNvPr id="18435" name="Content Placeholder 2"/>
          <p:cNvSpPr>
            <a:spLocks noGrp="1"/>
          </p:cNvSpPr>
          <p:nvPr>
            <p:ph sz="quarter" idx="12"/>
          </p:nvPr>
        </p:nvSpPr>
        <p:spPr/>
        <p:txBody>
          <a:bodyPr>
            <a:normAutofit/>
          </a:bodyPr>
          <a:lstStyle/>
          <a:p>
            <a:r>
              <a:rPr lang="en-US" altLang="en-US" dirty="0"/>
              <a:t>Applies if net income from self-employment $400 or more</a:t>
            </a:r>
          </a:p>
          <a:p>
            <a:r>
              <a:rPr lang="en-US" altLang="en-US" dirty="0"/>
              <a:t>Does not apply to notary public</a:t>
            </a:r>
          </a:p>
          <a:p>
            <a:r>
              <a:rPr lang="en-US" altLang="en-US" dirty="0"/>
              <a:t>Does not apply to statutory employee (already withheld on W-2)</a:t>
            </a:r>
          </a:p>
          <a:p>
            <a:r>
              <a:rPr lang="en-US" altLang="en-US" dirty="0"/>
              <a:t>Special rules for ministers or church workers – </a:t>
            </a:r>
            <a:r>
              <a:rPr lang="en-US" altLang="en-US" b="1" dirty="0"/>
              <a:t>out of scope</a:t>
            </a:r>
          </a:p>
        </p:txBody>
      </p:sp>
      <p:sp>
        <p:nvSpPr>
          <p:cNvPr id="2" name="Title 1"/>
          <p:cNvSpPr>
            <a:spLocks noGrp="1"/>
          </p:cNvSpPr>
          <p:nvPr>
            <p:ph type="title"/>
          </p:nvPr>
        </p:nvSpPr>
        <p:spPr/>
        <p:txBody>
          <a:bodyPr/>
          <a:lstStyle/>
          <a:p>
            <a:r>
              <a:rPr lang="en-US"/>
              <a:t>Self-employment Tax</a:t>
            </a:r>
            <a:endParaRPr lang="en-US" dirty="0"/>
          </a:p>
        </p:txBody>
      </p:sp>
      <p:sp>
        <p:nvSpPr>
          <p:cNvPr id="4" name="Date Placeholder 3">
            <a:extLst>
              <a:ext uri="{FF2B5EF4-FFF2-40B4-BE49-F238E27FC236}">
                <a16:creationId xmlns:a16="http://schemas.microsoft.com/office/drawing/2014/main" id="{343EF0F4-7E0A-443B-BD2D-B8D2EA29C30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182812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28683" name="Slide Number Placeholder 6"/>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BB25D51-2E15-4B45-8287-38925A985DA9}" type="slidenum">
              <a:rPr lang="en-US" altLang="en-US" smtClean="0"/>
              <a:pPr/>
              <a:t>19</a:t>
            </a:fld>
            <a:endParaRPr lang="en-US" altLang="en-US" dirty="0"/>
          </a:p>
        </p:txBody>
      </p:sp>
      <p:sp>
        <p:nvSpPr>
          <p:cNvPr id="28676" name="Rectangle 3"/>
          <p:cNvSpPr>
            <a:spLocks noGrp="1" noChangeArrowheads="1"/>
          </p:cNvSpPr>
          <p:nvPr>
            <p:ph sz="quarter" idx="12"/>
          </p:nvPr>
        </p:nvSpPr>
        <p:spPr/>
        <p:txBody>
          <a:bodyPr/>
          <a:lstStyle/>
          <a:p>
            <a:r>
              <a:rPr lang="en-US" altLang="en-US" dirty="0"/>
              <a:t>Notary public </a:t>
            </a:r>
          </a:p>
          <a:p>
            <a:pPr lvl="1"/>
            <a:r>
              <a:rPr lang="en-US" altLang="en-US" dirty="0"/>
              <a:t>Not subject to self-employment tax by law</a:t>
            </a:r>
          </a:p>
          <a:p>
            <a:pPr lvl="1"/>
            <a:r>
              <a:rPr lang="en-US" altLang="en-US" dirty="0"/>
              <a:t>NTTC Modified Pub 4012 Tab H Other Taxes and Payments</a:t>
            </a:r>
          </a:p>
          <a:p>
            <a:pPr lvl="1"/>
            <a:r>
              <a:rPr lang="en-US" altLang="en-US" dirty="0"/>
              <a:t>Enter the notary’s Schedule C profit on Schedule SE in TaxSlayer</a:t>
            </a:r>
          </a:p>
          <a:p>
            <a:pPr lvl="1"/>
            <a:r>
              <a:rPr lang="en-US" altLang="en-US" dirty="0"/>
              <a:t>Earnings not eligible for EIC </a:t>
            </a:r>
          </a:p>
        </p:txBody>
      </p:sp>
      <p:sp>
        <p:nvSpPr>
          <p:cNvPr id="22530" name="Rectangle 2"/>
          <p:cNvSpPr>
            <a:spLocks noGrp="1" noChangeArrowheads="1"/>
          </p:cNvSpPr>
          <p:nvPr>
            <p:ph type="title"/>
          </p:nvPr>
        </p:nvSpPr>
        <p:spPr/>
        <p:txBody>
          <a:bodyPr/>
          <a:lstStyle/>
          <a:p>
            <a:r>
              <a:rPr lang="en-US" altLang="en-US" dirty="0"/>
              <a:t>Self-employment Tax</a:t>
            </a:r>
          </a:p>
        </p:txBody>
      </p:sp>
      <p:sp>
        <p:nvSpPr>
          <p:cNvPr id="13" name="Rectangle 12"/>
          <p:cNvSpPr/>
          <p:nvPr/>
        </p:nvSpPr>
        <p:spPr>
          <a:xfrm>
            <a:off x="5886450" y="1564461"/>
            <a:ext cx="2857500" cy="6001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NTTC-modified Pub 4012 Tab H</a:t>
            </a:r>
          </a:p>
        </p:txBody>
      </p:sp>
      <p:sp>
        <p:nvSpPr>
          <p:cNvPr id="2" name="Date Placeholder 1">
            <a:extLst>
              <a:ext uri="{FF2B5EF4-FFF2-40B4-BE49-F238E27FC236}">
                <a16:creationId xmlns:a16="http://schemas.microsoft.com/office/drawing/2014/main" id="{F6D716C4-FAA6-48AD-AC44-13DA9001B38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054372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17E0A672-F15B-4C60-B366-13AD04918B41}" type="slidenum">
              <a:rPr lang="en-US" altLang="en-US" smtClean="0"/>
              <a:pPr>
                <a:defRPr/>
              </a:pPr>
              <a:t>2</a:t>
            </a:fld>
            <a:endParaRPr lang="en-US" altLang="en-US"/>
          </a:p>
        </p:txBody>
      </p:sp>
      <p:sp>
        <p:nvSpPr>
          <p:cNvPr id="4" name="Content Placeholder 3"/>
          <p:cNvSpPr>
            <a:spLocks noGrp="1"/>
          </p:cNvSpPr>
          <p:nvPr>
            <p:ph sz="quarter" idx="12"/>
          </p:nvPr>
        </p:nvSpPr>
        <p:spPr/>
        <p:txBody>
          <a:bodyPr>
            <a:normAutofit/>
          </a:bodyPr>
          <a:lstStyle/>
          <a:p>
            <a:r>
              <a:rPr lang="en-US" dirty="0" err="1"/>
              <a:t>Kiddie</a:t>
            </a:r>
            <a:r>
              <a:rPr lang="en-US" dirty="0"/>
              <a:t> Tax</a:t>
            </a:r>
          </a:p>
          <a:p>
            <a:r>
              <a:rPr lang="en-US" dirty="0"/>
              <a:t>Self-employment tax</a:t>
            </a:r>
          </a:p>
          <a:p>
            <a:r>
              <a:rPr lang="en-US" dirty="0"/>
              <a:t>Tax on Tip Income</a:t>
            </a:r>
          </a:p>
          <a:p>
            <a:r>
              <a:rPr lang="en-US" dirty="0"/>
              <a:t>10% tax on early distribution from retirement account</a:t>
            </a:r>
          </a:p>
          <a:p>
            <a:r>
              <a:rPr lang="en-US" dirty="0"/>
              <a:t>Tax on missed Required Minimum Distribution</a:t>
            </a:r>
          </a:p>
          <a:p>
            <a:r>
              <a:rPr lang="en-US" dirty="0"/>
              <a:t>First-time Homebuyer Credit repayment</a:t>
            </a:r>
          </a:p>
        </p:txBody>
      </p:sp>
      <p:sp>
        <p:nvSpPr>
          <p:cNvPr id="5" name="Title 4"/>
          <p:cNvSpPr>
            <a:spLocks noGrp="1"/>
          </p:cNvSpPr>
          <p:nvPr>
            <p:ph type="title"/>
          </p:nvPr>
        </p:nvSpPr>
        <p:spPr/>
        <p:txBody>
          <a:bodyPr/>
          <a:lstStyle/>
          <a:p>
            <a:r>
              <a:rPr lang="en-US" dirty="0"/>
              <a:t>Lesson Topics</a:t>
            </a:r>
          </a:p>
        </p:txBody>
      </p:sp>
      <p:sp>
        <p:nvSpPr>
          <p:cNvPr id="6" name="Date Placeholder 5">
            <a:extLst>
              <a:ext uri="{FF2B5EF4-FFF2-40B4-BE49-F238E27FC236}">
                <a16:creationId xmlns:a16="http://schemas.microsoft.com/office/drawing/2014/main" id="{EB087E75-B2C3-4535-8016-D74FAB650BD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1115007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2773" name="Slide Number Placeholder 4"/>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E4A14683-1982-4295-AF8E-FB5D9AF3F0BC}" type="slidenum">
              <a:rPr lang="en-US" altLang="en-US" smtClean="0"/>
              <a:pPr/>
              <a:t>20</a:t>
            </a:fld>
            <a:endParaRPr lang="en-US" altLang="en-US" dirty="0"/>
          </a:p>
        </p:txBody>
      </p:sp>
      <p:sp>
        <p:nvSpPr>
          <p:cNvPr id="32771" name="Content Placeholder 2"/>
          <p:cNvSpPr>
            <a:spLocks noGrp="1"/>
          </p:cNvSpPr>
          <p:nvPr>
            <p:ph sz="quarter" idx="12"/>
          </p:nvPr>
        </p:nvSpPr>
        <p:spPr/>
        <p:txBody>
          <a:bodyPr>
            <a:normAutofit/>
          </a:bodyPr>
          <a:lstStyle/>
          <a:p>
            <a:r>
              <a:rPr lang="en-US" altLang="en-US" dirty="0"/>
              <a:t>Social Security and Medicare taxes withheld on W-2 box 7 tip income</a:t>
            </a:r>
          </a:p>
          <a:p>
            <a:r>
              <a:rPr lang="en-US" altLang="en-US" dirty="0"/>
              <a:t>Social Security and Medicare taxes not withheld on W-2 Box 8  Allocated tip income</a:t>
            </a:r>
          </a:p>
          <a:p>
            <a:pPr lvl="1"/>
            <a:r>
              <a:rPr lang="en-US" altLang="en-US" dirty="0"/>
              <a:t>TaxSlayer automatically calculates additional Social Security and Medicare taxes on Form 4137</a:t>
            </a:r>
          </a:p>
          <a:p>
            <a:endParaRPr lang="en-US" altLang="en-US" dirty="0"/>
          </a:p>
          <a:p>
            <a:endParaRPr lang="en-US" altLang="en-US" dirty="0"/>
          </a:p>
          <a:p>
            <a:endParaRPr lang="en-US" altLang="en-US" dirty="0"/>
          </a:p>
        </p:txBody>
      </p:sp>
      <p:sp>
        <p:nvSpPr>
          <p:cNvPr id="2" name="Title 1"/>
          <p:cNvSpPr>
            <a:spLocks noGrp="1"/>
          </p:cNvSpPr>
          <p:nvPr>
            <p:ph type="title"/>
          </p:nvPr>
        </p:nvSpPr>
        <p:spPr/>
        <p:txBody>
          <a:bodyPr>
            <a:normAutofit/>
          </a:bodyPr>
          <a:lstStyle/>
          <a:p>
            <a:r>
              <a:rPr lang="en-US" dirty="0"/>
              <a:t>Social Security and Medicare Tax on Tip Income</a:t>
            </a:r>
          </a:p>
        </p:txBody>
      </p:sp>
      <p:sp>
        <p:nvSpPr>
          <p:cNvPr id="4" name="Date Placeholder 3">
            <a:extLst>
              <a:ext uri="{FF2B5EF4-FFF2-40B4-BE49-F238E27FC236}">
                <a16:creationId xmlns:a16="http://schemas.microsoft.com/office/drawing/2014/main" id="{16B74675-F2E7-41C2-AEB8-AE46D630351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27251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7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4822" name="Slide Number Placeholder 5"/>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7CA3C59-5080-4DE1-9D19-3D0C78B75930}" type="slidenum">
              <a:rPr lang="en-US" altLang="en-US" smtClean="0"/>
              <a:pPr/>
              <a:t>21</a:t>
            </a:fld>
            <a:endParaRPr lang="en-US" altLang="en-US" dirty="0"/>
          </a:p>
        </p:txBody>
      </p:sp>
      <p:sp>
        <p:nvSpPr>
          <p:cNvPr id="34819" name="Content Placeholder 2"/>
          <p:cNvSpPr>
            <a:spLocks noGrp="1"/>
          </p:cNvSpPr>
          <p:nvPr>
            <p:ph sz="quarter" idx="12"/>
          </p:nvPr>
        </p:nvSpPr>
        <p:spPr/>
        <p:txBody>
          <a:bodyPr>
            <a:normAutofit/>
          </a:bodyPr>
          <a:lstStyle/>
          <a:p>
            <a:r>
              <a:rPr lang="en-US" altLang="en-US" dirty="0"/>
              <a:t>Taxpayers with tip log or other records</a:t>
            </a:r>
          </a:p>
          <a:p>
            <a:pPr lvl="1"/>
            <a:r>
              <a:rPr lang="en-US" altLang="en-US" dirty="0"/>
              <a:t>Enter correct tip amount on Form 4137 (in place of reported allocated tip amount)</a:t>
            </a:r>
          </a:p>
          <a:p>
            <a:pPr lvl="2"/>
            <a:r>
              <a:rPr lang="en-US" altLang="en-US" dirty="0"/>
              <a:t>Pub 4012 Tab D</a:t>
            </a:r>
          </a:p>
          <a:p>
            <a:pPr>
              <a:buFont typeface="Wingdings" panose="05000000000000000000" pitchFamily="2" charset="2"/>
              <a:buChar char="Ø"/>
            </a:pPr>
            <a:r>
              <a:rPr lang="en-US" altLang="en-US" dirty="0"/>
              <a:t>Tip logs available free from IRS</a:t>
            </a:r>
          </a:p>
        </p:txBody>
      </p:sp>
      <p:sp>
        <p:nvSpPr>
          <p:cNvPr id="2" name="Title 1"/>
          <p:cNvSpPr>
            <a:spLocks noGrp="1"/>
          </p:cNvSpPr>
          <p:nvPr>
            <p:ph type="title"/>
          </p:nvPr>
        </p:nvSpPr>
        <p:spPr/>
        <p:txBody>
          <a:bodyPr/>
          <a:lstStyle/>
          <a:p>
            <a:r>
              <a:rPr lang="en-US" dirty="0"/>
              <a:t>Allocated Tip Income</a:t>
            </a:r>
          </a:p>
        </p:txBody>
      </p:sp>
      <p:sp>
        <p:nvSpPr>
          <p:cNvPr id="6" name="Rectangle 5"/>
          <p:cNvSpPr/>
          <p:nvPr/>
        </p:nvSpPr>
        <p:spPr>
          <a:xfrm>
            <a:off x="6800850" y="1564461"/>
            <a:ext cx="1485900" cy="6001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D</a:t>
            </a:r>
          </a:p>
        </p:txBody>
      </p:sp>
      <p:sp>
        <p:nvSpPr>
          <p:cNvPr id="3" name="Date Placeholder 2">
            <a:extLst>
              <a:ext uri="{FF2B5EF4-FFF2-40B4-BE49-F238E27FC236}">
                <a16:creationId xmlns:a16="http://schemas.microsoft.com/office/drawing/2014/main" id="{5669619C-FA6D-4F8F-86B6-02F3E09CB6F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346977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9-09-02 at 3.04.40 PM.png"/>
          <p:cNvPicPr>
            <a:picLocks noChangeAspect="1"/>
          </p:cNvPicPr>
          <p:nvPr/>
        </p:nvPicPr>
        <p:blipFill>
          <a:blip r:embed="rId3"/>
          <a:stretch>
            <a:fillRect/>
          </a:stretch>
        </p:blipFill>
        <p:spPr>
          <a:xfrm>
            <a:off x="7372350" y="1828800"/>
            <a:ext cx="1714500" cy="3667836"/>
          </a:xfrm>
          <a:prstGeom prst="rect">
            <a:avLst/>
          </a:prstGeom>
        </p:spPr>
      </p:pic>
      <p:sp>
        <p:nvSpPr>
          <p:cNvPr id="5" name="Footer Placeholder 4"/>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6870" name="Slide Number Placeholder 5"/>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83F9DAB-5108-4E62-BE30-886617FBE62F}" type="slidenum">
              <a:rPr lang="en-US" altLang="en-US" smtClean="0"/>
              <a:pPr/>
              <a:t>22</a:t>
            </a:fld>
            <a:endParaRPr lang="en-US" altLang="en-US" dirty="0"/>
          </a:p>
        </p:txBody>
      </p:sp>
      <p:sp>
        <p:nvSpPr>
          <p:cNvPr id="36867" name="Content Placeholder 2"/>
          <p:cNvSpPr>
            <a:spLocks noGrp="1"/>
          </p:cNvSpPr>
          <p:nvPr>
            <p:ph sz="quarter" idx="12"/>
          </p:nvPr>
        </p:nvSpPr>
        <p:spPr/>
        <p:txBody>
          <a:bodyPr>
            <a:normAutofit/>
          </a:bodyPr>
          <a:lstStyle/>
          <a:p>
            <a:r>
              <a:rPr lang="en-US" altLang="en-US" dirty="0"/>
              <a:t>Not required to report to employer</a:t>
            </a:r>
          </a:p>
          <a:p>
            <a:r>
              <a:rPr lang="en-US" altLang="en-US" dirty="0"/>
              <a:t>Presumed included in allocated tips for income </a:t>
            </a:r>
          </a:p>
          <a:p>
            <a:pPr>
              <a:buNone/>
            </a:pPr>
            <a:r>
              <a:rPr lang="en-US" altLang="en-US" dirty="0"/>
              <a:t>    tax purposes  </a:t>
            </a:r>
          </a:p>
          <a:p>
            <a:r>
              <a:rPr lang="en-US" altLang="en-US" dirty="0"/>
              <a:t>Enter on W-2 if not using allocated tip method  </a:t>
            </a:r>
          </a:p>
          <a:p>
            <a:r>
              <a:rPr lang="en-US" altLang="en-US" dirty="0"/>
              <a:t>Not subject to Social Security/Medicare tax</a:t>
            </a:r>
          </a:p>
          <a:p>
            <a:pPr lvl="1"/>
            <a:r>
              <a:rPr lang="en-US" altLang="en-US" dirty="0"/>
              <a:t>Use Form 4137 Line 5 to </a:t>
            </a:r>
            <a:r>
              <a:rPr lang="en-US" altLang="en-US" b="1" dirty="0"/>
              <a:t>remove</a:t>
            </a:r>
            <a:r>
              <a:rPr lang="en-US" altLang="en-US" dirty="0"/>
              <a:t> from tax calculation</a:t>
            </a:r>
          </a:p>
        </p:txBody>
      </p:sp>
      <p:sp>
        <p:nvSpPr>
          <p:cNvPr id="2" name="Title 1"/>
          <p:cNvSpPr>
            <a:spLocks noGrp="1"/>
          </p:cNvSpPr>
          <p:nvPr>
            <p:ph type="title"/>
          </p:nvPr>
        </p:nvSpPr>
        <p:spPr/>
        <p:txBody>
          <a:bodyPr/>
          <a:lstStyle/>
          <a:p>
            <a:r>
              <a:rPr lang="en-US"/>
              <a:t>Tips Less than $20 in a Month</a:t>
            </a:r>
            <a:endParaRPr lang="en-US" dirty="0"/>
          </a:p>
        </p:txBody>
      </p:sp>
      <p:cxnSp>
        <p:nvCxnSpPr>
          <p:cNvPr id="8" name="Straight Arrow Connector 7"/>
          <p:cNvCxnSpPr/>
          <p:nvPr/>
        </p:nvCxnSpPr>
        <p:spPr>
          <a:xfrm rot="16200000" flipH="1">
            <a:off x="6943725" y="4200525"/>
            <a:ext cx="742950" cy="571500"/>
          </a:xfrm>
          <a:prstGeom prst="straightConnector1">
            <a:avLst/>
          </a:prstGeom>
          <a:ln w="38100" cap="flat" cmpd="sng" algn="ctr">
            <a:solidFill>
              <a:srgbClr val="FF0000"/>
            </a:solidFill>
            <a:prstDash val="solid"/>
            <a:round/>
            <a:headEnd type="none" w="med" len="med"/>
            <a:tailEnd type="arrow" w="med" len="med"/>
          </a:ln>
          <a:effectLst/>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F7AF20EA-CC59-4D8C-AD04-C6655215B800}"/>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549348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86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686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86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8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8917" name="Slide Number Placeholder 4"/>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59DA7D9-FEB0-46BC-A5DB-B32CCD57FF46}" type="slidenum">
              <a:rPr lang="en-US" altLang="en-US" smtClean="0"/>
              <a:pPr/>
              <a:t>23</a:t>
            </a:fld>
            <a:endParaRPr lang="en-US" altLang="en-US" dirty="0"/>
          </a:p>
        </p:txBody>
      </p:sp>
      <p:sp>
        <p:nvSpPr>
          <p:cNvPr id="38915" name="Content Placeholder 2"/>
          <p:cNvSpPr>
            <a:spLocks noGrp="1"/>
          </p:cNvSpPr>
          <p:nvPr>
            <p:ph sz="quarter" idx="12"/>
          </p:nvPr>
        </p:nvSpPr>
        <p:spPr/>
        <p:txBody>
          <a:bodyPr/>
          <a:lstStyle/>
          <a:p>
            <a:r>
              <a:rPr lang="en-US" altLang="en-US" dirty="0"/>
              <a:t>If self-employed, enter tips on Schedule C as cash gross receipts</a:t>
            </a:r>
          </a:p>
          <a:p>
            <a:r>
              <a:rPr lang="en-US" altLang="en-US" dirty="0"/>
              <a:t>No other entry required</a:t>
            </a:r>
          </a:p>
        </p:txBody>
      </p:sp>
      <p:sp>
        <p:nvSpPr>
          <p:cNvPr id="2" name="Title 1"/>
          <p:cNvSpPr>
            <a:spLocks noGrp="1"/>
          </p:cNvSpPr>
          <p:nvPr>
            <p:ph type="title"/>
          </p:nvPr>
        </p:nvSpPr>
        <p:spPr/>
        <p:txBody>
          <a:bodyPr>
            <a:normAutofit/>
          </a:bodyPr>
          <a:lstStyle/>
          <a:p>
            <a:r>
              <a:rPr lang="en-US" dirty="0"/>
              <a:t>Tip Income – Self-Employed</a:t>
            </a:r>
          </a:p>
        </p:txBody>
      </p:sp>
      <p:sp>
        <p:nvSpPr>
          <p:cNvPr id="4" name="Date Placeholder 3">
            <a:extLst>
              <a:ext uri="{FF2B5EF4-FFF2-40B4-BE49-F238E27FC236}">
                <a16:creationId xmlns:a16="http://schemas.microsoft.com/office/drawing/2014/main" id="{DE8DACC4-C11A-453E-9CEA-536E8FF916E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178104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7E0A672-F15B-4C60-B366-13AD04918B41}" type="slidenum">
              <a:rPr lang="en-US" altLang="en-US" smtClean="0"/>
              <a:pPr/>
              <a:t>24</a:t>
            </a:fld>
            <a:endParaRPr lang="en-US" altLang="en-US"/>
          </a:p>
        </p:txBody>
      </p:sp>
      <p:sp>
        <p:nvSpPr>
          <p:cNvPr id="4" name="Content Placeholder 3"/>
          <p:cNvSpPr>
            <a:spLocks noGrp="1"/>
          </p:cNvSpPr>
          <p:nvPr>
            <p:ph sz="quarter" idx="12"/>
          </p:nvPr>
        </p:nvSpPr>
        <p:spPr/>
        <p:txBody>
          <a:bodyPr>
            <a:normAutofit/>
          </a:bodyPr>
          <a:lstStyle/>
          <a:p>
            <a:r>
              <a:rPr lang="en-US" dirty="0"/>
              <a:t>Most retirement plan distributions (subject to tax) prior to age 59½ considered early distributions</a:t>
            </a:r>
          </a:p>
          <a:p>
            <a:pPr lvl="1"/>
            <a:r>
              <a:rPr lang="en-US" dirty="0"/>
              <a:t>Subject to 10% additional tax unless an exception applies</a:t>
            </a:r>
          </a:p>
          <a:p>
            <a:pPr lvl="2"/>
            <a:r>
              <a:rPr lang="en-US" dirty="0"/>
              <a:t>25% for SIMPLE IRAs</a:t>
            </a:r>
          </a:p>
          <a:p>
            <a:pPr lvl="1"/>
            <a:r>
              <a:rPr lang="en-US" dirty="0"/>
              <a:t>Applies to IRA and employer plan distributions</a:t>
            </a:r>
          </a:p>
          <a:p>
            <a:pPr lvl="2">
              <a:buNone/>
            </a:pPr>
            <a:endParaRPr lang="en-US" dirty="0"/>
          </a:p>
        </p:txBody>
      </p:sp>
      <p:sp>
        <p:nvSpPr>
          <p:cNvPr id="5" name="Title 4"/>
          <p:cNvSpPr>
            <a:spLocks noGrp="1"/>
          </p:cNvSpPr>
          <p:nvPr>
            <p:ph type="title"/>
          </p:nvPr>
        </p:nvSpPr>
        <p:spPr/>
        <p:txBody>
          <a:bodyPr>
            <a:normAutofit/>
          </a:bodyPr>
          <a:lstStyle/>
          <a:p>
            <a:r>
              <a:rPr lang="en-US" dirty="0"/>
              <a:t>Tax on Early Distribution</a:t>
            </a:r>
          </a:p>
        </p:txBody>
      </p:sp>
      <p:sp>
        <p:nvSpPr>
          <p:cNvPr id="6" name="Date Placeholder 5">
            <a:extLst>
              <a:ext uri="{FF2B5EF4-FFF2-40B4-BE49-F238E27FC236}">
                <a16:creationId xmlns:a16="http://schemas.microsoft.com/office/drawing/2014/main" id="{106C33A2-7EB5-456C-9C9D-6794C8F75CAD}"/>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8820297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 name="Slide Number Placeholder 3"/>
          <p:cNvSpPr>
            <a:spLocks noGrp="1"/>
          </p:cNvSpPr>
          <p:nvPr>
            <p:ph type="sldNum" sz="quarter" idx="4"/>
          </p:nvPr>
        </p:nvSpPr>
        <p:spPr>
          <a:xfrm>
            <a:off x="457204" y="6265308"/>
            <a:ext cx="702365" cy="365125"/>
          </a:xfrm>
        </p:spPr>
        <p:txBody>
          <a:bodyPr/>
          <a:lstStyle/>
          <a:p>
            <a:fld id="{17E0A672-F15B-4C60-B366-13AD04918B41}" type="slidenum">
              <a:rPr lang="en-US" altLang="en-US" smtClean="0"/>
              <a:pPr/>
              <a:t>25</a:t>
            </a:fld>
            <a:endParaRPr lang="en-US" altLang="en-US"/>
          </a:p>
        </p:txBody>
      </p:sp>
      <p:sp>
        <p:nvSpPr>
          <p:cNvPr id="5" name="Content Placeholder 4"/>
          <p:cNvSpPr>
            <a:spLocks noGrp="1"/>
          </p:cNvSpPr>
          <p:nvPr>
            <p:ph sz="quarter" idx="12"/>
          </p:nvPr>
        </p:nvSpPr>
        <p:spPr/>
        <p:txBody>
          <a:bodyPr>
            <a:normAutofit/>
          </a:bodyPr>
          <a:lstStyle/>
          <a:p>
            <a:r>
              <a:rPr lang="en-US" dirty="0"/>
              <a:t>Find </a:t>
            </a:r>
            <a:r>
              <a:rPr lang="en-US" i="1" dirty="0"/>
              <a:t>Other Taxes and Payments (continued) </a:t>
            </a:r>
            <a:r>
              <a:rPr lang="en-US" dirty="0"/>
              <a:t>in Pub 4012 Tab H – Form 5329 TaxSlayer input</a:t>
            </a:r>
          </a:p>
          <a:p>
            <a:pPr lvl="1"/>
            <a:r>
              <a:rPr lang="en-US" dirty="0"/>
              <a:t>Some exception codes apply to IRAs</a:t>
            </a:r>
          </a:p>
          <a:p>
            <a:pPr lvl="1"/>
            <a:r>
              <a:rPr lang="en-US" dirty="0"/>
              <a:t>Some exception codes apply to employer plans [such as 401(k)]</a:t>
            </a:r>
          </a:p>
          <a:p>
            <a:pPr lvl="1"/>
            <a:r>
              <a:rPr lang="en-US" dirty="0"/>
              <a:t>Some exception codes apply to both</a:t>
            </a:r>
          </a:p>
        </p:txBody>
      </p:sp>
      <p:sp>
        <p:nvSpPr>
          <p:cNvPr id="2" name="Title 1"/>
          <p:cNvSpPr>
            <a:spLocks noGrp="1"/>
          </p:cNvSpPr>
          <p:nvPr>
            <p:ph type="title"/>
          </p:nvPr>
        </p:nvSpPr>
        <p:spPr/>
        <p:txBody>
          <a:bodyPr/>
          <a:lstStyle/>
          <a:p>
            <a:r>
              <a:rPr lang="en-US" dirty="0"/>
              <a:t>Tax on Early Distribution</a:t>
            </a:r>
          </a:p>
        </p:txBody>
      </p:sp>
      <p:sp>
        <p:nvSpPr>
          <p:cNvPr id="14" name="Rectangle 13"/>
          <p:cNvSpPr/>
          <p:nvPr/>
        </p:nvSpPr>
        <p:spPr>
          <a:xfrm>
            <a:off x="7258050" y="1695065"/>
            <a:ext cx="1543050" cy="34624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H</a:t>
            </a:r>
          </a:p>
        </p:txBody>
      </p:sp>
      <p:sp>
        <p:nvSpPr>
          <p:cNvPr id="6" name="Date Placeholder 5">
            <a:extLst>
              <a:ext uri="{FF2B5EF4-FFF2-40B4-BE49-F238E27FC236}">
                <a16:creationId xmlns:a16="http://schemas.microsoft.com/office/drawing/2014/main" id="{F88DED02-6C8F-453D-B944-97005097F59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04515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 name="Slide Number Placeholder 7"/>
          <p:cNvSpPr>
            <a:spLocks noGrp="1"/>
          </p:cNvSpPr>
          <p:nvPr>
            <p:ph type="sldNum" sz="quarter" idx="4"/>
          </p:nvPr>
        </p:nvSpPr>
        <p:spPr>
          <a:xfrm>
            <a:off x="457204" y="6265308"/>
            <a:ext cx="702365" cy="365125"/>
          </a:xfrm>
        </p:spPr>
        <p:txBody>
          <a:bodyPr/>
          <a:lstStyle/>
          <a:p>
            <a:fld id="{17E0A672-F15B-4C60-B366-13AD04918B41}" type="slidenum">
              <a:rPr lang="en-US" altLang="en-US" smtClean="0"/>
              <a:pPr/>
              <a:t>26</a:t>
            </a:fld>
            <a:endParaRPr lang="en-US" altLang="en-US"/>
          </a:p>
        </p:txBody>
      </p:sp>
      <p:sp>
        <p:nvSpPr>
          <p:cNvPr id="51203" name="Content Placeholder 2"/>
          <p:cNvSpPr>
            <a:spLocks noGrp="1"/>
          </p:cNvSpPr>
          <p:nvPr>
            <p:ph sz="quarter" idx="12"/>
          </p:nvPr>
        </p:nvSpPr>
        <p:spPr/>
        <p:txBody>
          <a:bodyPr>
            <a:normAutofit/>
          </a:bodyPr>
          <a:lstStyle/>
          <a:p>
            <a:r>
              <a:rPr lang="en-US" altLang="en-US" dirty="0"/>
              <a:t>05 The amount paid for medical expenses, </a:t>
            </a:r>
            <a:r>
              <a:rPr lang="en-US" altLang="en-US" b="1" dirty="0"/>
              <a:t>minus </a:t>
            </a:r>
            <a:r>
              <a:rPr lang="en-US" altLang="en-US" dirty="0"/>
              <a:t>10% of AGI</a:t>
            </a:r>
          </a:p>
          <a:p>
            <a:pPr lvl="1"/>
            <a:r>
              <a:rPr lang="en-US" altLang="en-US" dirty="0"/>
              <a:t>Same amount as would show on Schedule A</a:t>
            </a:r>
          </a:p>
          <a:p>
            <a:pPr lvl="1"/>
            <a:r>
              <a:rPr lang="en-US" altLang="en-US" dirty="0"/>
              <a:t>No tracing of funds needed – simply have medical expenses</a:t>
            </a:r>
          </a:p>
          <a:p>
            <a:r>
              <a:rPr lang="en-US" dirty="0"/>
              <a:t>09 Used to buy or build first main home</a:t>
            </a:r>
          </a:p>
          <a:p>
            <a:pPr lvl="1"/>
            <a:r>
              <a:rPr lang="en-US" dirty="0"/>
              <a:t>Must be used within 120 days of distribution</a:t>
            </a:r>
            <a:endParaRPr lang="en-US" altLang="en-US" dirty="0"/>
          </a:p>
          <a:p>
            <a:r>
              <a:rPr lang="en-US" altLang="en-US" dirty="0"/>
              <a:t>12 More than one exception code or other reason</a:t>
            </a:r>
          </a:p>
          <a:p>
            <a:pPr lvl="1"/>
            <a:r>
              <a:rPr lang="en-US" altLang="en-US" dirty="0"/>
              <a:t>See footnote 2 to exceptions list in Pub 4012 Tab H</a:t>
            </a:r>
          </a:p>
          <a:p>
            <a:pPr lvl="1"/>
            <a:r>
              <a:rPr lang="en-US" altLang="en-US" dirty="0"/>
              <a:t>Use also for distributions incorrectly coded on Form 1099-R</a:t>
            </a:r>
          </a:p>
        </p:txBody>
      </p:sp>
      <p:sp>
        <p:nvSpPr>
          <p:cNvPr id="2" name="Title 1"/>
          <p:cNvSpPr>
            <a:spLocks noGrp="1"/>
          </p:cNvSpPr>
          <p:nvPr>
            <p:ph type="title"/>
          </p:nvPr>
        </p:nvSpPr>
        <p:spPr/>
        <p:txBody>
          <a:bodyPr/>
          <a:lstStyle/>
          <a:p>
            <a:r>
              <a:rPr lang="en-US" dirty="0"/>
              <a:t>Common Exception Codes</a:t>
            </a:r>
          </a:p>
        </p:txBody>
      </p:sp>
      <p:sp>
        <p:nvSpPr>
          <p:cNvPr id="7" name="Rectangle 6"/>
          <p:cNvSpPr/>
          <p:nvPr/>
        </p:nvSpPr>
        <p:spPr>
          <a:xfrm>
            <a:off x="7258050" y="1695065"/>
            <a:ext cx="1543050" cy="34624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H</a:t>
            </a:r>
          </a:p>
        </p:txBody>
      </p:sp>
      <p:sp>
        <p:nvSpPr>
          <p:cNvPr id="3" name="Date Placeholder 2">
            <a:extLst>
              <a:ext uri="{FF2B5EF4-FFF2-40B4-BE49-F238E27FC236}">
                <a16:creationId xmlns:a16="http://schemas.microsoft.com/office/drawing/2014/main" id="{753CCC85-E471-4DC7-BD24-6DFA4D40DE6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38643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0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0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1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9397" name="Slide Number Placeholder 12"/>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F4DE57D0-0632-48A8-85EC-9DE3FD7AE28F}" type="slidenum">
              <a:rPr lang="en-US" altLang="en-US" smtClean="0"/>
              <a:pPr/>
              <a:t>27</a:t>
            </a:fld>
            <a:endParaRPr lang="en-US" altLang="en-US" dirty="0"/>
          </a:p>
        </p:txBody>
      </p:sp>
      <p:sp>
        <p:nvSpPr>
          <p:cNvPr id="51203" name="Content Placeholder 2"/>
          <p:cNvSpPr>
            <a:spLocks noGrp="1"/>
          </p:cNvSpPr>
          <p:nvPr>
            <p:ph sz="quarter" idx="12"/>
          </p:nvPr>
        </p:nvSpPr>
        <p:spPr>
          <a:xfrm>
            <a:off x="959125" y="2178325"/>
            <a:ext cx="7315200" cy="3250925"/>
          </a:xfrm>
        </p:spPr>
        <p:txBody>
          <a:bodyPr>
            <a:normAutofit/>
          </a:bodyPr>
          <a:lstStyle/>
          <a:p>
            <a:r>
              <a:rPr lang="en-US" altLang="en-US" dirty="0"/>
              <a:t>08 Higher education expenses includes</a:t>
            </a:r>
          </a:p>
          <a:p>
            <a:pPr lvl="1"/>
            <a:r>
              <a:rPr lang="en-US" altLang="en-US" dirty="0"/>
              <a:t>Amount for self, spouse, foster child, adopted child or grandchild</a:t>
            </a:r>
          </a:p>
          <a:p>
            <a:pPr lvl="2"/>
            <a:r>
              <a:rPr lang="en-US" altLang="en-US" dirty="0"/>
              <a:t>Does </a:t>
            </a:r>
            <a:r>
              <a:rPr lang="en-US" altLang="en-US" b="1" dirty="0"/>
              <a:t>not</a:t>
            </a:r>
            <a:r>
              <a:rPr lang="en-US" altLang="en-US" dirty="0"/>
              <a:t> have to be a dependent</a:t>
            </a:r>
          </a:p>
          <a:p>
            <a:pPr lvl="1"/>
            <a:r>
              <a:rPr lang="en-US" altLang="en-US" dirty="0"/>
              <a:t>Tuition, fees, books, supplies and equipment required to enroll or attend</a:t>
            </a:r>
          </a:p>
          <a:p>
            <a:pPr lvl="1"/>
            <a:r>
              <a:rPr lang="en-US" altLang="en-US" dirty="0"/>
              <a:t>Special needs services expenses for special needs student</a:t>
            </a:r>
          </a:p>
        </p:txBody>
      </p:sp>
      <p:sp>
        <p:nvSpPr>
          <p:cNvPr id="2" name="Title 1"/>
          <p:cNvSpPr>
            <a:spLocks noGrp="1"/>
          </p:cNvSpPr>
          <p:nvPr>
            <p:ph type="title"/>
          </p:nvPr>
        </p:nvSpPr>
        <p:spPr/>
        <p:txBody>
          <a:bodyPr>
            <a:normAutofit/>
          </a:bodyPr>
          <a:lstStyle/>
          <a:p>
            <a:r>
              <a:rPr lang="en-US" dirty="0"/>
              <a:t>Common Exception Codes</a:t>
            </a:r>
          </a:p>
        </p:txBody>
      </p:sp>
      <p:sp>
        <p:nvSpPr>
          <p:cNvPr id="6" name="Rectangle 5"/>
          <p:cNvSpPr/>
          <p:nvPr/>
        </p:nvSpPr>
        <p:spPr>
          <a:xfrm>
            <a:off x="6972300" y="1695065"/>
            <a:ext cx="1828800" cy="34624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970 Chapter 9</a:t>
            </a:r>
          </a:p>
        </p:txBody>
      </p:sp>
      <p:sp>
        <p:nvSpPr>
          <p:cNvPr id="3" name="Date Placeholder 2">
            <a:extLst>
              <a:ext uri="{FF2B5EF4-FFF2-40B4-BE49-F238E27FC236}">
                <a16:creationId xmlns:a16="http://schemas.microsoft.com/office/drawing/2014/main" id="{BE403F6D-ABFE-4D9D-8050-851E03F9D43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11384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0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0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7"/>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61445" name="Slide Number Placeholder 8"/>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737C3A-9A3C-4716-B210-CE9079D8E6A8}" type="slidenum">
              <a:rPr lang="en-US" altLang="en-US" smtClean="0"/>
              <a:pPr/>
              <a:t>28</a:t>
            </a:fld>
            <a:endParaRPr lang="en-US" altLang="en-US" dirty="0"/>
          </a:p>
        </p:txBody>
      </p:sp>
      <p:sp>
        <p:nvSpPr>
          <p:cNvPr id="61443" name="Content Placeholder 2"/>
          <p:cNvSpPr>
            <a:spLocks noGrp="1"/>
          </p:cNvSpPr>
          <p:nvPr>
            <p:ph sz="quarter" idx="12"/>
          </p:nvPr>
        </p:nvSpPr>
        <p:spPr>
          <a:xfrm>
            <a:off x="959125" y="2000250"/>
            <a:ext cx="7315200" cy="3479526"/>
          </a:xfrm>
        </p:spPr>
        <p:txBody>
          <a:bodyPr>
            <a:normAutofit/>
          </a:bodyPr>
          <a:lstStyle/>
          <a:p>
            <a:r>
              <a:rPr lang="en-US" altLang="en-US" dirty="0"/>
              <a:t>08 Education (cont.)</a:t>
            </a:r>
          </a:p>
          <a:p>
            <a:pPr lvl="1"/>
            <a:r>
              <a:rPr lang="en-US" altLang="en-US" dirty="0"/>
              <a:t>Room and board if student is at least half-time</a:t>
            </a:r>
          </a:p>
          <a:p>
            <a:pPr lvl="2"/>
            <a:r>
              <a:rPr lang="en-US" altLang="en-US" dirty="0"/>
              <a:t>Can be at-home room and board</a:t>
            </a:r>
          </a:p>
          <a:p>
            <a:pPr lvl="2"/>
            <a:r>
              <a:rPr lang="en-US" altLang="en-US" dirty="0"/>
              <a:t>Based on allowance established by education institution</a:t>
            </a:r>
          </a:p>
          <a:p>
            <a:pPr lvl="1"/>
            <a:r>
              <a:rPr lang="en-US" altLang="en-US" dirty="0"/>
              <a:t>Reduced for nontaxable scholarships, grants or ESA distributions (but not </a:t>
            </a:r>
            <a:r>
              <a:rPr lang="en-US" dirty="0"/>
              <a:t>Qualified Tuition Program</a:t>
            </a:r>
            <a:r>
              <a:rPr lang="en-US" altLang="en-US" dirty="0"/>
              <a:t> distributions)</a:t>
            </a:r>
          </a:p>
          <a:p>
            <a:pPr lvl="1"/>
            <a:r>
              <a:rPr lang="en-US" altLang="en-US" dirty="0"/>
              <a:t>No tracing of funds is required – exception can be used if education expenses were paid</a:t>
            </a:r>
          </a:p>
          <a:p>
            <a:pPr lvl="1"/>
            <a:r>
              <a:rPr lang="en-US" altLang="en-US" dirty="0"/>
              <a:t>Expenses can be used for the exception</a:t>
            </a:r>
            <a:r>
              <a:rPr lang="en-US" altLang="en-US" b="1" dirty="0"/>
              <a:t> and </a:t>
            </a:r>
            <a:r>
              <a:rPr lang="en-US" altLang="en-US" dirty="0"/>
              <a:t>as an education benefit</a:t>
            </a:r>
          </a:p>
        </p:txBody>
      </p:sp>
      <p:sp>
        <p:nvSpPr>
          <p:cNvPr id="2" name="Title 1"/>
          <p:cNvSpPr>
            <a:spLocks noGrp="1"/>
          </p:cNvSpPr>
          <p:nvPr>
            <p:ph type="title"/>
          </p:nvPr>
        </p:nvSpPr>
        <p:spPr/>
        <p:txBody>
          <a:bodyPr>
            <a:normAutofit/>
          </a:bodyPr>
          <a:lstStyle/>
          <a:p>
            <a:r>
              <a:rPr lang="en-US" dirty="0"/>
              <a:t>Common Exception Codes</a:t>
            </a:r>
          </a:p>
        </p:txBody>
      </p:sp>
      <p:sp>
        <p:nvSpPr>
          <p:cNvPr id="3" name="Date Placeholder 2">
            <a:extLst>
              <a:ext uri="{FF2B5EF4-FFF2-40B4-BE49-F238E27FC236}">
                <a16:creationId xmlns:a16="http://schemas.microsoft.com/office/drawing/2014/main" id="{33D22A8D-528C-4174-A224-3673585C650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9888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4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63493" name="Slide Number Placeholder 5"/>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DFCDE90-F419-4EE0-84D0-8C8EB28A83E2}" type="slidenum">
              <a:rPr lang="en-US" altLang="en-US" smtClean="0"/>
              <a:pPr/>
              <a:t>29</a:t>
            </a:fld>
            <a:endParaRPr lang="en-US" altLang="en-US" dirty="0"/>
          </a:p>
        </p:txBody>
      </p:sp>
      <p:sp>
        <p:nvSpPr>
          <p:cNvPr id="5" name="Content Placeholder 4"/>
          <p:cNvSpPr>
            <a:spLocks noGrp="1"/>
          </p:cNvSpPr>
          <p:nvPr>
            <p:ph sz="quarter" idx="12"/>
          </p:nvPr>
        </p:nvSpPr>
        <p:spPr/>
        <p:txBody>
          <a:bodyPr>
            <a:normAutofit/>
          </a:bodyPr>
          <a:lstStyle/>
          <a:p>
            <a:r>
              <a:rPr lang="en-US" dirty="0"/>
              <a:t>Joyce, age 50, has no medical insurance</a:t>
            </a:r>
          </a:p>
          <a:p>
            <a:r>
              <a:rPr lang="en-US" dirty="0"/>
              <a:t>She took a $10,000 distribution from her traditional IRA in June 2019 when she broke her arm</a:t>
            </a:r>
          </a:p>
          <a:p>
            <a:r>
              <a:rPr lang="en-US" dirty="0"/>
              <a:t>Her total unreimbursed medical expenses for the year were $8,000</a:t>
            </a:r>
          </a:p>
          <a:p>
            <a:r>
              <a:rPr lang="en-US" dirty="0"/>
              <a:t>Her AGI is $50,000</a:t>
            </a:r>
          </a:p>
          <a:p>
            <a:pPr marL="0" indent="0">
              <a:buNone/>
            </a:pPr>
            <a:r>
              <a:rPr lang="en-US" dirty="0"/>
              <a:t>Q: What, if any, is the additional </a:t>
            </a:r>
            <a:r>
              <a:rPr lang="en-US" b="1" dirty="0"/>
              <a:t>tax due </a:t>
            </a:r>
            <a:r>
              <a:rPr lang="en-US" dirty="0"/>
              <a:t>on this distribution?</a:t>
            </a:r>
          </a:p>
        </p:txBody>
      </p:sp>
      <p:sp>
        <p:nvSpPr>
          <p:cNvPr id="4" name="Title 3"/>
          <p:cNvSpPr>
            <a:spLocks noGrp="1"/>
          </p:cNvSpPr>
          <p:nvPr>
            <p:ph type="title"/>
          </p:nvPr>
        </p:nvSpPr>
        <p:spPr/>
        <p:txBody>
          <a:bodyPr/>
          <a:lstStyle/>
          <a:p>
            <a:r>
              <a:rPr lang="en-US" dirty="0"/>
              <a:t>Early Distribution Quiz</a:t>
            </a:r>
          </a:p>
        </p:txBody>
      </p:sp>
      <p:sp>
        <p:nvSpPr>
          <p:cNvPr id="2" name="Date Placeholder 1">
            <a:extLst>
              <a:ext uri="{FF2B5EF4-FFF2-40B4-BE49-F238E27FC236}">
                <a16:creationId xmlns:a16="http://schemas.microsoft.com/office/drawing/2014/main" id="{C1E07F4F-5485-49BE-9D5D-FD61B5E87427}"/>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81602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7E0A672-F15B-4C60-B366-13AD04918B41}" type="slidenum">
              <a:rPr lang="en-US" altLang="en-US" smtClean="0"/>
              <a:pPr/>
              <a:t>3</a:t>
            </a:fld>
            <a:endParaRPr lang="en-US" altLang="en-US"/>
          </a:p>
        </p:txBody>
      </p:sp>
      <p:sp>
        <p:nvSpPr>
          <p:cNvPr id="4" name="Content Placeholder 3"/>
          <p:cNvSpPr>
            <a:spLocks noGrp="1"/>
          </p:cNvSpPr>
          <p:nvPr>
            <p:ph sz="quarter" idx="12"/>
          </p:nvPr>
        </p:nvSpPr>
        <p:spPr/>
        <p:txBody>
          <a:bodyPr>
            <a:normAutofit/>
          </a:bodyPr>
          <a:lstStyle/>
          <a:p>
            <a:pPr>
              <a:lnSpc>
                <a:spcPct val="110000"/>
              </a:lnSpc>
            </a:pPr>
            <a:r>
              <a:rPr lang="en-US" dirty="0"/>
              <a:t>Taxpayer (refers to child) has more than $2,200 in unearned income</a:t>
            </a:r>
          </a:p>
          <a:p>
            <a:pPr>
              <a:lnSpc>
                <a:spcPct val="110000"/>
              </a:lnSpc>
            </a:pPr>
            <a:r>
              <a:rPr lang="en-US" dirty="0"/>
              <a:t>Taxpayer has a </a:t>
            </a:r>
            <a:r>
              <a:rPr lang="en-US" b="1" dirty="0"/>
              <a:t>filing requirement </a:t>
            </a:r>
          </a:p>
          <a:p>
            <a:pPr lvl="1">
              <a:lnSpc>
                <a:spcPct val="110000"/>
              </a:lnSpc>
            </a:pPr>
            <a:r>
              <a:rPr lang="en-US" dirty="0"/>
              <a:t>Find Pub 4012 Tab A Chart B For Children and Other Dependents</a:t>
            </a:r>
          </a:p>
          <a:p>
            <a:pPr>
              <a:lnSpc>
                <a:spcPct val="110000"/>
              </a:lnSpc>
            </a:pPr>
            <a:r>
              <a:rPr lang="en-US" dirty="0"/>
              <a:t>Taxpayer meets the test for kiddie tax – next slide</a:t>
            </a:r>
          </a:p>
          <a:p>
            <a:pPr>
              <a:lnSpc>
                <a:spcPct val="110000"/>
              </a:lnSpc>
            </a:pPr>
            <a:r>
              <a:rPr lang="en-US" dirty="0"/>
              <a:t>Taxpayer’s earned taxable income is taxed at ordinary rates while unearned income is taxed at trust rates</a:t>
            </a:r>
          </a:p>
          <a:p>
            <a:pPr lvl="1">
              <a:lnSpc>
                <a:spcPct val="110000"/>
              </a:lnSpc>
            </a:pPr>
            <a:r>
              <a:rPr lang="en-US" dirty="0"/>
              <a:t>Preferential capital gains rates apply (modified)</a:t>
            </a:r>
          </a:p>
        </p:txBody>
      </p:sp>
      <p:sp>
        <p:nvSpPr>
          <p:cNvPr id="5" name="Title 4"/>
          <p:cNvSpPr>
            <a:spLocks noGrp="1"/>
          </p:cNvSpPr>
          <p:nvPr>
            <p:ph type="title"/>
          </p:nvPr>
        </p:nvSpPr>
        <p:spPr>
          <a:xfrm>
            <a:off x="800103" y="878876"/>
            <a:ext cx="8058148" cy="857250"/>
          </a:xfrm>
        </p:spPr>
        <p:txBody>
          <a:bodyPr>
            <a:normAutofit/>
          </a:bodyPr>
          <a:lstStyle/>
          <a:p>
            <a:r>
              <a:rPr lang="en-US"/>
              <a:t>Tax for Children with Unearned Income – “Kiddie Tax”</a:t>
            </a:r>
            <a:endParaRPr lang="en-US" dirty="0"/>
          </a:p>
        </p:txBody>
      </p:sp>
      <p:sp>
        <p:nvSpPr>
          <p:cNvPr id="6" name="Rectangle 5"/>
          <p:cNvSpPr/>
          <p:nvPr/>
        </p:nvSpPr>
        <p:spPr>
          <a:xfrm>
            <a:off x="6972300" y="1595736"/>
            <a:ext cx="1485900" cy="6001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A</a:t>
            </a:r>
          </a:p>
        </p:txBody>
      </p:sp>
      <p:sp>
        <p:nvSpPr>
          <p:cNvPr id="7" name="Date Placeholder 6">
            <a:extLst>
              <a:ext uri="{FF2B5EF4-FFF2-40B4-BE49-F238E27FC236}">
                <a16:creationId xmlns:a16="http://schemas.microsoft.com/office/drawing/2014/main" id="{A7CB8525-D7E2-4C2A-ABC8-21415D746CC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10678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a:t>NTTC Training ala NJ – TY2019</a:t>
            </a:r>
            <a:endParaRPr lang="en-US" dirty="0"/>
          </a:p>
        </p:txBody>
      </p:sp>
      <p:sp>
        <p:nvSpPr>
          <p:cNvPr id="65602" name="Slide Number Placeholder 5"/>
          <p:cNvSpPr>
            <a:spLocks noGrp="1"/>
          </p:cNvSpPr>
          <p:nvPr>
            <p:ph type="sldNum" sz="quarter" idx="12"/>
          </p:nvPr>
        </p:nvSpPr>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359592C-444B-4CA7-8AB2-C38BB624728E}" type="slidenum">
              <a:rPr lang="en-US" altLang="en-US" smtClean="0"/>
              <a:pPr/>
              <a:t>30</a:t>
            </a:fld>
            <a:endParaRPr lang="en-US" altLang="en-US" dirty="0"/>
          </a:p>
        </p:txBody>
      </p:sp>
      <p:sp>
        <p:nvSpPr>
          <p:cNvPr id="2" name="Title 1"/>
          <p:cNvSpPr>
            <a:spLocks noGrp="1"/>
          </p:cNvSpPr>
          <p:nvPr>
            <p:ph type="title"/>
          </p:nvPr>
        </p:nvSpPr>
        <p:spPr/>
        <p:txBody>
          <a:bodyPr>
            <a:normAutofit/>
          </a:bodyPr>
          <a:lstStyle/>
          <a:p>
            <a:r>
              <a:rPr lang="en-US" dirty="0"/>
              <a:t>Early Distribution Quiz Answer: $700</a:t>
            </a:r>
          </a:p>
        </p:txBody>
      </p:sp>
      <p:graphicFrame>
        <p:nvGraphicFramePr>
          <p:cNvPr id="9" name="Table 8"/>
          <p:cNvGraphicFramePr>
            <a:graphicFrameLocks noGrp="1"/>
          </p:cNvGraphicFramePr>
          <p:nvPr>
            <p:extLst>
              <p:ext uri="{D42A27DB-BD31-4B8C-83A1-F6EECF244321}">
                <p14:modId xmlns:p14="http://schemas.microsoft.com/office/powerpoint/2010/main" val="3080726867"/>
              </p:ext>
            </p:extLst>
          </p:nvPr>
        </p:nvGraphicFramePr>
        <p:xfrm>
          <a:off x="914401" y="2057401"/>
          <a:ext cx="7372350" cy="3043139"/>
        </p:xfrm>
        <a:graphic>
          <a:graphicData uri="http://schemas.openxmlformats.org/drawingml/2006/table">
            <a:tbl>
              <a:tblPr firstRow="1" bandRow="1">
                <a:tableStyleId>{5C22544A-7EE6-4342-B048-85BDC9FD1C3A}</a:tableStyleId>
              </a:tblPr>
              <a:tblGrid>
                <a:gridCol w="921543">
                  <a:extLst>
                    <a:ext uri="{9D8B030D-6E8A-4147-A177-3AD203B41FA5}">
                      <a16:colId xmlns:a16="http://schemas.microsoft.com/office/drawing/2014/main" val="20000"/>
                    </a:ext>
                  </a:extLst>
                </a:gridCol>
                <a:gridCol w="6450807">
                  <a:extLst>
                    <a:ext uri="{9D8B030D-6E8A-4147-A177-3AD203B41FA5}">
                      <a16:colId xmlns:a16="http://schemas.microsoft.com/office/drawing/2014/main" val="20001"/>
                    </a:ext>
                  </a:extLst>
                </a:gridCol>
              </a:tblGrid>
              <a:tr h="374209">
                <a:tc>
                  <a:txBody>
                    <a:bodyPr/>
                    <a:lstStyle/>
                    <a:p>
                      <a:pPr algn="ctr"/>
                      <a:r>
                        <a:rPr lang="en-US" sz="1800" b="1" dirty="0"/>
                        <a:t>Line</a:t>
                      </a:r>
                    </a:p>
                  </a:txBody>
                  <a:tcPr marL="68580" marR="68580" marT="34292" marB="34292"/>
                </a:tc>
                <a:tc>
                  <a:txBody>
                    <a:bodyPr/>
                    <a:lstStyle/>
                    <a:p>
                      <a:r>
                        <a:rPr lang="en-US" sz="1800" dirty="0"/>
                        <a:t>Form 5239 Part I </a:t>
                      </a:r>
                      <a:r>
                        <a:rPr lang="en-US" sz="1800" b="1" dirty="0"/>
                        <a:t>Entry</a:t>
                      </a:r>
                    </a:p>
                  </a:txBody>
                  <a:tcPr marL="68580" marR="68580" marT="34292" marB="34292"/>
                </a:tc>
                <a:extLst>
                  <a:ext uri="{0D108BD9-81ED-4DB2-BD59-A6C34878D82A}">
                    <a16:rowId xmlns:a16="http://schemas.microsoft.com/office/drawing/2014/main" val="10000"/>
                  </a:ext>
                </a:extLst>
              </a:tr>
              <a:tr h="480060">
                <a:tc>
                  <a:txBody>
                    <a:bodyPr/>
                    <a:lstStyle/>
                    <a:p>
                      <a:pPr algn="ctr"/>
                      <a:r>
                        <a:rPr lang="en-US" sz="1800" b="1" dirty="0"/>
                        <a:t>1</a:t>
                      </a:r>
                    </a:p>
                  </a:txBody>
                  <a:tcPr marL="68580" marR="68580" marT="34292" marB="34292" anchor="ctr"/>
                </a:tc>
                <a:tc>
                  <a:txBody>
                    <a:bodyPr/>
                    <a:lstStyle/>
                    <a:p>
                      <a:r>
                        <a:rPr lang="en-US" sz="1800" b="1" dirty="0"/>
                        <a:t>$10,000 [Early distribution included in income]</a:t>
                      </a:r>
                    </a:p>
                  </a:txBody>
                  <a:tcPr marL="68580" marR="68580" marT="34292" marB="34292" anchor="ctr"/>
                </a:tc>
                <a:extLst>
                  <a:ext uri="{0D108BD9-81ED-4DB2-BD59-A6C34878D82A}">
                    <a16:rowId xmlns:a16="http://schemas.microsoft.com/office/drawing/2014/main" val="10001"/>
                  </a:ext>
                </a:extLst>
              </a:tr>
              <a:tr h="960120">
                <a:tc>
                  <a:txBody>
                    <a:bodyPr/>
                    <a:lstStyle/>
                    <a:p>
                      <a:pPr algn="ctr"/>
                      <a:r>
                        <a:rPr lang="en-US" sz="1800" b="1" dirty="0"/>
                        <a:t>2</a:t>
                      </a:r>
                    </a:p>
                  </a:txBody>
                  <a:tcPr marL="68580" marR="68580" marT="34292" marB="34292" anchor="ctr"/>
                </a:tc>
                <a:tc>
                  <a:txBody>
                    <a:bodyPr/>
                    <a:lstStyle/>
                    <a:p>
                      <a:r>
                        <a:rPr lang="en-US" sz="1800" b="1" dirty="0"/>
                        <a:t>Code 05 and $3,000 [Amount of early distribution not subject to additional tax] which is the $8,000 of medical expenses less 10% of her $50,000 AGI or $8,000 minus $5,000 = $3,000</a:t>
                      </a:r>
                    </a:p>
                  </a:txBody>
                  <a:tcPr marL="68580" marR="68580" marT="34292" marB="34292" anchor="ctr"/>
                </a:tc>
                <a:extLst>
                  <a:ext uri="{0D108BD9-81ED-4DB2-BD59-A6C34878D82A}">
                    <a16:rowId xmlns:a16="http://schemas.microsoft.com/office/drawing/2014/main" val="10002"/>
                  </a:ext>
                </a:extLst>
              </a:tr>
              <a:tr h="678452">
                <a:tc>
                  <a:txBody>
                    <a:bodyPr/>
                    <a:lstStyle/>
                    <a:p>
                      <a:pPr algn="ctr"/>
                      <a:r>
                        <a:rPr lang="en-US" sz="1800" b="1" dirty="0"/>
                        <a:t>3</a:t>
                      </a:r>
                    </a:p>
                  </a:txBody>
                  <a:tcPr marL="68580" marR="68580" marT="34292" marB="34292" anchor="ctr"/>
                </a:tc>
                <a:tc>
                  <a:txBody>
                    <a:bodyPr/>
                    <a:lstStyle/>
                    <a:p>
                      <a:r>
                        <a:rPr lang="en-US" sz="1800" b="1" dirty="0"/>
                        <a:t>$7,000 [Amount subject to additional tax] which is $10,000 minus $3,000 from Line 2</a:t>
                      </a:r>
                    </a:p>
                  </a:txBody>
                  <a:tcPr marL="68580" marR="68580" marT="34292" marB="34292" anchor="ctr"/>
                </a:tc>
                <a:extLst>
                  <a:ext uri="{0D108BD9-81ED-4DB2-BD59-A6C34878D82A}">
                    <a16:rowId xmlns:a16="http://schemas.microsoft.com/office/drawing/2014/main" val="10003"/>
                  </a:ext>
                </a:extLst>
              </a:tr>
              <a:tr h="550299">
                <a:tc>
                  <a:txBody>
                    <a:bodyPr/>
                    <a:lstStyle/>
                    <a:p>
                      <a:pPr algn="ctr"/>
                      <a:r>
                        <a:rPr lang="en-US" sz="1800" b="1" dirty="0"/>
                        <a:t>4</a:t>
                      </a:r>
                    </a:p>
                  </a:txBody>
                  <a:tcPr marL="68580" marR="68580" marT="34292" marB="34292" anchor="ctr"/>
                </a:tc>
                <a:tc>
                  <a:txBody>
                    <a:bodyPr/>
                    <a:lstStyle/>
                    <a:p>
                      <a:r>
                        <a:rPr lang="en-US" sz="1800" b="1" dirty="0"/>
                        <a:t>$700 [Additional tax = 10% of Line 3]</a:t>
                      </a:r>
                    </a:p>
                  </a:txBody>
                  <a:tcPr marL="68580" marR="68580" marT="34292" marB="34292" anchor="ctr"/>
                </a:tc>
                <a:extLst>
                  <a:ext uri="{0D108BD9-81ED-4DB2-BD59-A6C34878D82A}">
                    <a16:rowId xmlns:a16="http://schemas.microsoft.com/office/drawing/2014/main" val="10004"/>
                  </a:ext>
                </a:extLst>
              </a:tr>
            </a:tbl>
          </a:graphicData>
        </a:graphic>
      </p:graphicFrame>
      <p:sp>
        <p:nvSpPr>
          <p:cNvPr id="3" name="Date Placeholder 2">
            <a:extLst>
              <a:ext uri="{FF2B5EF4-FFF2-40B4-BE49-F238E27FC236}">
                <a16:creationId xmlns:a16="http://schemas.microsoft.com/office/drawing/2014/main" id="{B7AB8DC1-5735-4EE6-94EA-89F5B6A8481D}"/>
              </a:ext>
            </a:extLst>
          </p:cNvPr>
          <p:cNvSpPr>
            <a:spLocks noGrp="1"/>
          </p:cNvSpPr>
          <p:nvPr>
            <p:ph type="dt" sz="half" idx="10"/>
          </p:nvPr>
        </p:nvSpPr>
        <p:spPr/>
        <p:txBody>
          <a:bodyPr/>
          <a:lstStyle/>
          <a:p>
            <a:r>
              <a:rPr lang="en-US"/>
              <a:t>11-27-2019 v1a</a:t>
            </a:r>
          </a:p>
        </p:txBody>
      </p:sp>
    </p:spTree>
    <p:extLst>
      <p:ext uri="{BB962C8B-B14F-4D97-AF65-F5344CB8AC3E}">
        <p14:creationId xmlns:p14="http://schemas.microsoft.com/office/powerpoint/2010/main" val="3305866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fld id="{17E0A672-F15B-4C60-B366-13AD04918B41}" type="slidenum">
              <a:rPr lang="en-US" altLang="en-US" smtClean="0"/>
              <a:pPr/>
              <a:t>31</a:t>
            </a:fld>
            <a:endParaRPr lang="en-US" altLang="en-US"/>
          </a:p>
        </p:txBody>
      </p:sp>
      <p:sp>
        <p:nvSpPr>
          <p:cNvPr id="4" name="Content Placeholder 3"/>
          <p:cNvSpPr>
            <a:spLocks noGrp="1"/>
          </p:cNvSpPr>
          <p:nvPr>
            <p:ph sz="quarter" idx="12"/>
          </p:nvPr>
        </p:nvSpPr>
        <p:spPr>
          <a:xfrm>
            <a:off x="959125" y="2178325"/>
            <a:ext cx="7315200" cy="3193775"/>
          </a:xfrm>
        </p:spPr>
        <p:txBody>
          <a:bodyPr>
            <a:normAutofit/>
          </a:bodyPr>
          <a:lstStyle/>
          <a:p>
            <a:r>
              <a:rPr lang="en-US" dirty="0"/>
              <a:t>Required Minimum Distribution (RMD) not taken after age 70½</a:t>
            </a:r>
          </a:p>
          <a:p>
            <a:pPr lvl="1"/>
            <a:r>
              <a:rPr lang="en-US" dirty="0"/>
              <a:t>IRA trustee normally calculates RMD but always taxpayer’s responsibility</a:t>
            </a:r>
          </a:p>
          <a:p>
            <a:pPr lvl="1"/>
            <a:r>
              <a:rPr lang="en-US" dirty="0"/>
              <a:t>RMD applies to total Traditional IRAs – not Roth IRAs</a:t>
            </a:r>
          </a:p>
          <a:p>
            <a:pPr lvl="2"/>
            <a:r>
              <a:rPr lang="en-US" dirty="0"/>
              <a:t>Inherited IRAs have different rules – Pub 590-B</a:t>
            </a:r>
          </a:p>
          <a:p>
            <a:pPr lvl="1"/>
            <a:r>
              <a:rPr lang="en-US" dirty="0"/>
              <a:t>Can request waiver of </a:t>
            </a:r>
            <a:r>
              <a:rPr lang="en-US" b="1" dirty="0"/>
              <a:t>50%</a:t>
            </a:r>
            <a:r>
              <a:rPr lang="en-US" dirty="0"/>
              <a:t> additional tax – in scope for Tax-Aide</a:t>
            </a:r>
          </a:p>
        </p:txBody>
      </p:sp>
      <p:sp>
        <p:nvSpPr>
          <p:cNvPr id="5" name="Title 4"/>
          <p:cNvSpPr>
            <a:spLocks noGrp="1"/>
          </p:cNvSpPr>
          <p:nvPr>
            <p:ph type="title"/>
          </p:nvPr>
        </p:nvSpPr>
        <p:spPr/>
        <p:txBody>
          <a:bodyPr/>
          <a:lstStyle/>
          <a:p>
            <a:r>
              <a:rPr lang="en-US" dirty="0"/>
              <a:t>Missed RMD from Traditional IRA</a:t>
            </a:r>
          </a:p>
        </p:txBody>
      </p:sp>
      <p:sp>
        <p:nvSpPr>
          <p:cNvPr id="6" name="Date Placeholder 5">
            <a:extLst>
              <a:ext uri="{FF2B5EF4-FFF2-40B4-BE49-F238E27FC236}">
                <a16:creationId xmlns:a16="http://schemas.microsoft.com/office/drawing/2014/main" id="{489AC9E3-7264-4DA9-9945-74CC043D23B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709515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68613" name="Slide Number Placeholder 6"/>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CA3BA20-3E4C-4539-B2C2-47A5135F1A5F}" type="slidenum">
              <a:rPr lang="en-US" altLang="en-US" smtClean="0"/>
              <a:pPr/>
              <a:t>32</a:t>
            </a:fld>
            <a:endParaRPr lang="en-US" altLang="en-US" dirty="0"/>
          </a:p>
        </p:txBody>
      </p:sp>
      <p:sp>
        <p:nvSpPr>
          <p:cNvPr id="68611" name="Content Placeholder 2"/>
          <p:cNvSpPr>
            <a:spLocks noGrp="1"/>
          </p:cNvSpPr>
          <p:nvPr>
            <p:ph sz="quarter" idx="12"/>
          </p:nvPr>
        </p:nvSpPr>
        <p:spPr/>
        <p:txBody>
          <a:bodyPr>
            <a:normAutofit/>
          </a:bodyPr>
          <a:lstStyle/>
          <a:p>
            <a:r>
              <a:rPr lang="en-US" dirty="0"/>
              <a:t>Find </a:t>
            </a:r>
            <a:r>
              <a:rPr lang="en-US" i="1" dirty="0"/>
              <a:t>Failure to take required minimum distribution </a:t>
            </a:r>
            <a:r>
              <a:rPr lang="en-US" dirty="0"/>
              <a:t>in NTTC-modified Pub 4012 Tab H</a:t>
            </a:r>
          </a:p>
          <a:p>
            <a:r>
              <a:rPr lang="en-US" altLang="en-US" dirty="0"/>
              <a:t>Taxpayer must remedy distribution shortfall by taking additional distribution</a:t>
            </a:r>
          </a:p>
          <a:p>
            <a:pPr lvl="1"/>
            <a:r>
              <a:rPr lang="en-US" altLang="en-US" dirty="0"/>
              <a:t>Will result in more than one year’s distribution in year of remedy</a:t>
            </a:r>
          </a:p>
          <a:p>
            <a:r>
              <a:rPr lang="en-US" altLang="en-US" dirty="0"/>
              <a:t>Request waiver after distribution</a:t>
            </a:r>
          </a:p>
        </p:txBody>
      </p:sp>
      <p:sp>
        <p:nvSpPr>
          <p:cNvPr id="2" name="Title 1"/>
          <p:cNvSpPr>
            <a:spLocks noGrp="1"/>
          </p:cNvSpPr>
          <p:nvPr>
            <p:ph type="title"/>
          </p:nvPr>
        </p:nvSpPr>
        <p:spPr/>
        <p:txBody>
          <a:bodyPr/>
          <a:lstStyle/>
          <a:p>
            <a:r>
              <a:rPr lang="en-US"/>
              <a:t>Missed RMD</a:t>
            </a:r>
            <a:endParaRPr lang="en-US" dirty="0"/>
          </a:p>
        </p:txBody>
      </p:sp>
      <p:sp>
        <p:nvSpPr>
          <p:cNvPr id="6" name="Rectangle 5"/>
          <p:cNvSpPr/>
          <p:nvPr/>
        </p:nvSpPr>
        <p:spPr>
          <a:xfrm>
            <a:off x="6000750" y="1607278"/>
            <a:ext cx="2857500" cy="6001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NTTC-modified Pub 4012 Tab H</a:t>
            </a:r>
          </a:p>
        </p:txBody>
      </p:sp>
      <p:sp>
        <p:nvSpPr>
          <p:cNvPr id="3" name="Date Placeholder 2">
            <a:extLst>
              <a:ext uri="{FF2B5EF4-FFF2-40B4-BE49-F238E27FC236}">
                <a16:creationId xmlns:a16="http://schemas.microsoft.com/office/drawing/2014/main" id="{5A14200C-7767-4E30-BCEC-C7C6EAF3BEB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91213846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71685" name="Slide Number Placeholder 5"/>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4EC86B4-FE63-4C86-9148-0DCF5AA1B671}" type="slidenum">
              <a:rPr lang="en-US" altLang="en-US" smtClean="0"/>
              <a:pPr/>
              <a:t>33</a:t>
            </a:fld>
            <a:endParaRPr lang="en-US" altLang="en-US" dirty="0"/>
          </a:p>
        </p:txBody>
      </p:sp>
      <p:sp>
        <p:nvSpPr>
          <p:cNvPr id="71683" name="Content Placeholder 12"/>
          <p:cNvSpPr>
            <a:spLocks noGrp="1"/>
          </p:cNvSpPr>
          <p:nvPr>
            <p:ph sz="quarter" idx="12"/>
          </p:nvPr>
        </p:nvSpPr>
        <p:spPr/>
        <p:txBody>
          <a:bodyPr>
            <a:normAutofit/>
          </a:bodyPr>
          <a:lstStyle/>
          <a:p>
            <a:r>
              <a:rPr lang="en-US" altLang="en-US" dirty="0"/>
              <a:t>Possible explanations (examples):</a:t>
            </a:r>
          </a:p>
          <a:p>
            <a:pPr lvl="1"/>
            <a:r>
              <a:rPr lang="en-US" altLang="en-US" dirty="0"/>
              <a:t>Clerical or math error</a:t>
            </a:r>
          </a:p>
          <a:p>
            <a:pPr lvl="1"/>
            <a:r>
              <a:rPr lang="en-US" altLang="en-US" dirty="0"/>
              <a:t>Relied on Trustee who failed to make the RMD</a:t>
            </a:r>
          </a:p>
          <a:p>
            <a:pPr lvl="1"/>
            <a:r>
              <a:rPr lang="en-US" altLang="en-US" dirty="0"/>
              <a:t>Taxpayer impaired by health</a:t>
            </a:r>
          </a:p>
          <a:p>
            <a:pPr lvl="1"/>
            <a:r>
              <a:rPr lang="en-US" altLang="en-US" dirty="0"/>
              <a:t>Beneficiary not notified by trustee that RMD not taken</a:t>
            </a:r>
          </a:p>
          <a:p>
            <a:r>
              <a:rPr lang="en-US" altLang="en-US" dirty="0"/>
              <a:t>IRS accepts most reasonable explanations</a:t>
            </a:r>
          </a:p>
        </p:txBody>
      </p:sp>
      <p:sp>
        <p:nvSpPr>
          <p:cNvPr id="2" name="Title 1"/>
          <p:cNvSpPr>
            <a:spLocks noGrp="1"/>
          </p:cNvSpPr>
          <p:nvPr>
            <p:ph type="title"/>
          </p:nvPr>
        </p:nvSpPr>
        <p:spPr/>
        <p:txBody>
          <a:bodyPr/>
          <a:lstStyle/>
          <a:p>
            <a:r>
              <a:rPr lang="en-US" altLang="en-US" dirty="0"/>
              <a:t>Missed RMD</a:t>
            </a:r>
          </a:p>
        </p:txBody>
      </p:sp>
      <p:sp>
        <p:nvSpPr>
          <p:cNvPr id="4" name="Date Placeholder 3">
            <a:extLst>
              <a:ext uri="{FF2B5EF4-FFF2-40B4-BE49-F238E27FC236}">
                <a16:creationId xmlns:a16="http://schemas.microsoft.com/office/drawing/2014/main" id="{3D0C90FA-1F29-49DA-8643-BBF915F58BB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6409579"/>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67589" name="Slide Number Placeholder 6"/>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BF310D1-CC11-4E0C-8586-499CA54B5C6D}" type="slidenum">
              <a:rPr lang="en-US" altLang="en-US" smtClean="0"/>
              <a:pPr/>
              <a:t>34</a:t>
            </a:fld>
            <a:endParaRPr lang="en-US" altLang="en-US" dirty="0"/>
          </a:p>
        </p:txBody>
      </p:sp>
      <p:sp>
        <p:nvSpPr>
          <p:cNvPr id="67587" name="Content Placeholder 2"/>
          <p:cNvSpPr>
            <a:spLocks noGrp="1"/>
          </p:cNvSpPr>
          <p:nvPr>
            <p:ph sz="quarter" idx="12"/>
          </p:nvPr>
        </p:nvSpPr>
        <p:spPr/>
        <p:txBody>
          <a:bodyPr>
            <a:normAutofit/>
          </a:bodyPr>
          <a:lstStyle/>
          <a:p>
            <a:r>
              <a:rPr lang="en-US" altLang="en-US" dirty="0"/>
              <a:t>Counselor </a:t>
            </a:r>
            <a:r>
              <a:rPr lang="en-US" altLang="en-US" b="1" dirty="0"/>
              <a:t>not</a:t>
            </a:r>
            <a:r>
              <a:rPr lang="en-US" altLang="en-US" dirty="0"/>
              <a:t> expected to verify that required distributions were taken</a:t>
            </a:r>
          </a:p>
          <a:p>
            <a:pPr lvl="1"/>
            <a:r>
              <a:rPr lang="en-US" altLang="en-US" dirty="0"/>
              <a:t>Ask taxpayers if they have an IRA</a:t>
            </a:r>
          </a:p>
          <a:p>
            <a:pPr lvl="1"/>
            <a:r>
              <a:rPr lang="en-US" altLang="en-US" dirty="0"/>
              <a:t>Ask taxpayers if they withdrew RMD</a:t>
            </a:r>
          </a:p>
          <a:p>
            <a:pPr lvl="1"/>
            <a:r>
              <a:rPr lang="en-US" altLang="en-US" dirty="0"/>
              <a:t>Remind taxpayers approaching age 70 of RMD requirement </a:t>
            </a:r>
          </a:p>
          <a:p>
            <a:pPr lvl="2"/>
            <a:r>
              <a:rPr lang="en-US" altLang="en-US" dirty="0"/>
              <a:t>Advise taxpayers to check with IRA Trustee</a:t>
            </a:r>
          </a:p>
        </p:txBody>
      </p:sp>
      <p:sp>
        <p:nvSpPr>
          <p:cNvPr id="2" name="Title 1"/>
          <p:cNvSpPr>
            <a:spLocks noGrp="1"/>
          </p:cNvSpPr>
          <p:nvPr>
            <p:ph type="title"/>
          </p:nvPr>
        </p:nvSpPr>
        <p:spPr/>
        <p:txBody>
          <a:bodyPr>
            <a:normAutofit/>
          </a:bodyPr>
          <a:lstStyle/>
          <a:p>
            <a:r>
              <a:rPr lang="en-US" dirty="0"/>
              <a:t>Missed RMD</a:t>
            </a:r>
          </a:p>
        </p:txBody>
      </p:sp>
      <p:sp>
        <p:nvSpPr>
          <p:cNvPr id="3" name="Date Placeholder 2">
            <a:extLst>
              <a:ext uri="{FF2B5EF4-FFF2-40B4-BE49-F238E27FC236}">
                <a16:creationId xmlns:a16="http://schemas.microsoft.com/office/drawing/2014/main" id="{E3AD434A-1CF5-4211-A791-01C48A9FEB2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647201724"/>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47109" name="Slide Number Placeholder 5"/>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CBAD3BB-415C-4A2B-B1D2-A549EE2A98DB}" type="slidenum">
              <a:rPr lang="en-US" altLang="en-US" smtClean="0"/>
              <a:pPr/>
              <a:t>35</a:t>
            </a:fld>
            <a:endParaRPr lang="en-US" altLang="en-US" dirty="0"/>
          </a:p>
        </p:txBody>
      </p:sp>
      <p:sp>
        <p:nvSpPr>
          <p:cNvPr id="47107" name="Content Placeholder 2"/>
          <p:cNvSpPr>
            <a:spLocks noGrp="1"/>
          </p:cNvSpPr>
          <p:nvPr>
            <p:ph sz="quarter" idx="12"/>
          </p:nvPr>
        </p:nvSpPr>
        <p:spPr/>
        <p:txBody>
          <a:bodyPr>
            <a:normAutofit/>
          </a:bodyPr>
          <a:lstStyle/>
          <a:p>
            <a:r>
              <a:rPr lang="en-US" altLang="en-US" dirty="0"/>
              <a:t>Remaining Form 5329 </a:t>
            </a:r>
            <a:r>
              <a:rPr lang="en-US" altLang="en-US" b="1" dirty="0"/>
              <a:t>out of scope</a:t>
            </a:r>
            <a:endParaRPr lang="en-US" altLang="en-US" dirty="0"/>
          </a:p>
          <a:p>
            <a:pPr lvl="1"/>
            <a:r>
              <a:rPr lang="en-US" altLang="en-US" dirty="0"/>
              <a:t>Part II: 10% tax on education and ABLE accounts</a:t>
            </a:r>
          </a:p>
          <a:p>
            <a:pPr lvl="1"/>
            <a:r>
              <a:rPr lang="en-US" altLang="en-US" dirty="0"/>
              <a:t>Parts III – VIII: 6% tax on excess contributions to various qualified accounts not removed by due date of return</a:t>
            </a:r>
          </a:p>
        </p:txBody>
      </p:sp>
      <p:sp>
        <p:nvSpPr>
          <p:cNvPr id="2" name="Title 1"/>
          <p:cNvSpPr>
            <a:spLocks noGrp="1"/>
          </p:cNvSpPr>
          <p:nvPr>
            <p:ph type="title"/>
          </p:nvPr>
        </p:nvSpPr>
        <p:spPr/>
        <p:txBody>
          <a:bodyPr>
            <a:normAutofit/>
          </a:bodyPr>
          <a:lstStyle/>
          <a:p>
            <a:r>
              <a:rPr lang="en-US" altLang="en-US" dirty="0"/>
              <a:t>Additional Tax on Other Accounts Out of Scope</a:t>
            </a:r>
          </a:p>
        </p:txBody>
      </p:sp>
      <p:sp>
        <p:nvSpPr>
          <p:cNvPr id="3" name="Date Placeholder 2">
            <a:extLst>
              <a:ext uri="{FF2B5EF4-FFF2-40B4-BE49-F238E27FC236}">
                <a16:creationId xmlns:a16="http://schemas.microsoft.com/office/drawing/2014/main" id="{CB6E8910-30E1-4B69-BC6C-70CE9C2298B3}"/>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690820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74762" name="Slide Number Placeholder 4"/>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C1157FDF-C67C-4B3C-99B8-D71FC73D3ADB}" type="slidenum">
              <a:rPr lang="en-US" altLang="en-US" smtClean="0"/>
              <a:pPr/>
              <a:t>36</a:t>
            </a:fld>
            <a:endParaRPr lang="en-US" altLang="en-US" dirty="0"/>
          </a:p>
        </p:txBody>
      </p:sp>
      <p:sp>
        <p:nvSpPr>
          <p:cNvPr id="2" name="Title 1"/>
          <p:cNvSpPr>
            <a:spLocks noGrp="1"/>
          </p:cNvSpPr>
          <p:nvPr>
            <p:ph type="title"/>
          </p:nvPr>
        </p:nvSpPr>
        <p:spPr/>
        <p:txBody>
          <a:bodyPr>
            <a:normAutofit/>
          </a:bodyPr>
          <a:lstStyle/>
          <a:p>
            <a:r>
              <a:rPr lang="en-US" altLang="en-US" dirty="0"/>
              <a:t>First-Time Homebuyers Credit Payback</a:t>
            </a:r>
            <a:endParaRPr lang="en-US" dirty="0"/>
          </a:p>
        </p:txBody>
      </p:sp>
      <p:sp>
        <p:nvSpPr>
          <p:cNvPr id="74755" name="Text Placeholder 5"/>
          <p:cNvSpPr>
            <a:spLocks noGrp="1"/>
          </p:cNvSpPr>
          <p:nvPr>
            <p:ph type="body" sz="quarter" idx="13"/>
          </p:nvPr>
        </p:nvSpPr>
        <p:spPr>
          <a:xfrm>
            <a:off x="954505" y="3428803"/>
            <a:ext cx="7543800" cy="1924064"/>
          </a:xfrm>
        </p:spPr>
        <p:txBody>
          <a:bodyPr>
            <a:normAutofit/>
          </a:bodyPr>
          <a:lstStyle/>
          <a:p>
            <a:r>
              <a:rPr lang="en-US" altLang="en-US" dirty="0"/>
              <a:t>Did taxpayer receive </a:t>
            </a:r>
            <a:r>
              <a:rPr lang="en-US" dirty="0"/>
              <a:t>First-Time Homebuyers Credit</a:t>
            </a:r>
            <a:r>
              <a:rPr lang="en-US" altLang="en-US" dirty="0"/>
              <a:t> (FTHC) in 2008?</a:t>
            </a:r>
          </a:p>
          <a:p>
            <a:pPr lvl="1"/>
            <a:r>
              <a:rPr lang="en-US" altLang="en-US" dirty="0"/>
              <a:t>Review 2018 return for repayment</a:t>
            </a:r>
          </a:p>
        </p:txBody>
      </p:sp>
      <p:grpSp>
        <p:nvGrpSpPr>
          <p:cNvPr id="11" name="Group 10"/>
          <p:cNvGrpSpPr/>
          <p:nvPr/>
        </p:nvGrpSpPr>
        <p:grpSpPr>
          <a:xfrm>
            <a:off x="1159567" y="2286000"/>
            <a:ext cx="6477002" cy="804052"/>
            <a:chOff x="1546089" y="2128331"/>
            <a:chExt cx="8636003" cy="1072069"/>
          </a:xfrm>
        </p:grpSpPr>
        <p:grpSp>
          <p:nvGrpSpPr>
            <p:cNvPr id="4" name="Group 3"/>
            <p:cNvGrpSpPr/>
            <p:nvPr/>
          </p:nvGrpSpPr>
          <p:grpSpPr>
            <a:xfrm>
              <a:off x="1546089" y="2128331"/>
              <a:ext cx="8636003" cy="1050922"/>
              <a:chOff x="2041525" y="2702598"/>
              <a:chExt cx="8636003" cy="1050922"/>
            </a:xfrm>
          </p:grpSpPr>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525" y="2702598"/>
                <a:ext cx="8153400" cy="40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2650" y="3429670"/>
                <a:ext cx="7200900" cy="32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475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653" y="3083595"/>
                <a:ext cx="8524875"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0" name="Oval 9"/>
            <p:cNvSpPr/>
            <p:nvPr/>
          </p:nvSpPr>
          <p:spPr>
            <a:xfrm>
              <a:off x="7924800" y="2743200"/>
              <a:ext cx="838200" cy="457200"/>
            </a:xfrm>
            <a:prstGeom prst="ellipse">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5" name="Date Placeholder 4">
            <a:extLst>
              <a:ext uri="{FF2B5EF4-FFF2-40B4-BE49-F238E27FC236}">
                <a16:creationId xmlns:a16="http://schemas.microsoft.com/office/drawing/2014/main" id="{A23F0A7F-643E-4BB6-B9C9-612DE9AE35BE}"/>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42248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76807" name="Slide Number Placeholder 4"/>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61033BA-375D-4C28-B1A1-2B9D073ED163}" type="slidenum">
              <a:rPr lang="en-US" altLang="en-US" smtClean="0"/>
              <a:pPr/>
              <a:t>37</a:t>
            </a:fld>
            <a:endParaRPr lang="en-US" altLang="en-US" dirty="0"/>
          </a:p>
        </p:txBody>
      </p:sp>
      <p:sp>
        <p:nvSpPr>
          <p:cNvPr id="76803" name="Content Placeholder 2"/>
          <p:cNvSpPr>
            <a:spLocks noGrp="1"/>
          </p:cNvSpPr>
          <p:nvPr>
            <p:ph sz="quarter" idx="12"/>
          </p:nvPr>
        </p:nvSpPr>
        <p:spPr>
          <a:xfrm>
            <a:off x="959125" y="2178325"/>
            <a:ext cx="7315200" cy="3193775"/>
          </a:xfrm>
        </p:spPr>
        <p:txBody>
          <a:bodyPr>
            <a:normAutofit/>
          </a:bodyPr>
          <a:lstStyle/>
          <a:p>
            <a:r>
              <a:rPr lang="en-US" altLang="en-US" dirty="0"/>
              <a:t>FTHC claimed in 2008 </a:t>
            </a:r>
          </a:p>
          <a:p>
            <a:pPr lvl="1"/>
            <a:r>
              <a:rPr lang="en-US" altLang="en-US" dirty="0"/>
              <a:t>Repayment started 2010</a:t>
            </a:r>
          </a:p>
          <a:p>
            <a:pPr lvl="1"/>
            <a:r>
              <a:rPr lang="en-US" altLang="en-US" dirty="0"/>
              <a:t>Payments continue until full amount of credit repaid – usually $500 per year but can repay more</a:t>
            </a:r>
          </a:p>
          <a:p>
            <a:pPr lvl="1"/>
            <a:r>
              <a:rPr lang="en-US" altLang="en-US" dirty="0"/>
              <a:t>Form 5405 may not print – not needed for annual payback</a:t>
            </a:r>
          </a:p>
          <a:p>
            <a:r>
              <a:rPr lang="en-US" altLang="en-US" dirty="0"/>
              <a:t>May need to repay balance in some situations</a:t>
            </a:r>
          </a:p>
          <a:p>
            <a:r>
              <a:rPr lang="en-US" altLang="en-US" dirty="0"/>
              <a:t>Use IRS lookup tool to determine amount owed: </a:t>
            </a:r>
          </a:p>
          <a:p>
            <a:pPr>
              <a:buNone/>
            </a:pPr>
            <a:r>
              <a:rPr lang="en-US" altLang="en-US" dirty="0"/>
              <a:t>	</a:t>
            </a:r>
            <a:r>
              <a:rPr lang="en-US" altLang="en-US" dirty="0" err="1"/>
              <a:t>irs.gov</a:t>
            </a:r>
            <a:r>
              <a:rPr lang="en-US" altLang="en-US" dirty="0"/>
              <a:t> &gt; </a:t>
            </a:r>
            <a:r>
              <a:rPr lang="en-US" dirty="0"/>
              <a:t>First-Time Homebuyer Credit Account Look-up</a:t>
            </a:r>
          </a:p>
          <a:p>
            <a:endParaRPr lang="en-US" altLang="en-US" dirty="0"/>
          </a:p>
        </p:txBody>
      </p:sp>
      <p:sp>
        <p:nvSpPr>
          <p:cNvPr id="2" name="Title 1"/>
          <p:cNvSpPr>
            <a:spLocks noGrp="1"/>
          </p:cNvSpPr>
          <p:nvPr>
            <p:ph type="title"/>
          </p:nvPr>
        </p:nvSpPr>
        <p:spPr/>
        <p:txBody>
          <a:bodyPr/>
          <a:lstStyle/>
          <a:p>
            <a:r>
              <a:rPr lang="en-US" altLang="en-US" dirty="0"/>
              <a:t>First-Time Homebuyers Credit Payback</a:t>
            </a:r>
          </a:p>
        </p:txBody>
      </p:sp>
      <p:sp>
        <p:nvSpPr>
          <p:cNvPr id="3" name="Date Placeholder 2">
            <a:extLst>
              <a:ext uri="{FF2B5EF4-FFF2-40B4-BE49-F238E27FC236}">
                <a16:creationId xmlns:a16="http://schemas.microsoft.com/office/drawing/2014/main" id="{B0637E9C-63C5-4E02-AA3F-94C95518A91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45403782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680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680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68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4999" name="Slide Number Placeholder 3"/>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BFC4FAD-F28C-4F63-8548-8892B1F6F954}" type="slidenum">
              <a:rPr lang="en-US" altLang="en-US" smtClean="0">
                <a:cs typeface="Calibri" panose="020F0502020204030204" pitchFamily="34" charset="0"/>
              </a:rPr>
              <a:pPr/>
              <a:t>38</a:t>
            </a:fld>
            <a:endParaRPr lang="en-US" altLang="en-US" dirty="0">
              <a:cs typeface="Calibri" panose="020F0502020204030204" pitchFamily="34" charset="0"/>
            </a:endParaRPr>
          </a:p>
        </p:txBody>
      </p:sp>
      <p:sp>
        <p:nvSpPr>
          <p:cNvPr id="84995" name="Text Placeholder 8"/>
          <p:cNvSpPr>
            <a:spLocks noGrp="1"/>
          </p:cNvSpPr>
          <p:nvPr>
            <p:ph sz="quarter" idx="12"/>
          </p:nvPr>
        </p:nvSpPr>
        <p:spPr/>
        <p:txBody>
          <a:bodyPr>
            <a:normAutofit/>
          </a:bodyPr>
          <a:lstStyle/>
          <a:p>
            <a:r>
              <a:rPr lang="en-US" altLang="en-US" dirty="0"/>
              <a:t>Must repay balance of un-repaid credit with current tax return when home sold or no longer main home</a:t>
            </a:r>
          </a:p>
          <a:p>
            <a:pPr lvl="1"/>
            <a:r>
              <a:rPr lang="en-US" altLang="en-US" dirty="0"/>
              <a:t>Exceptions apply</a:t>
            </a:r>
          </a:p>
          <a:p>
            <a:r>
              <a:rPr lang="en-US" altLang="en-US" dirty="0"/>
              <a:t>Complete Part I of Form 5405 </a:t>
            </a:r>
          </a:p>
          <a:p>
            <a:pPr lvl="1"/>
            <a:r>
              <a:rPr lang="en-US" altLang="en-US" dirty="0"/>
              <a:t>See Form 5405 instructions for additional repayment information</a:t>
            </a:r>
          </a:p>
          <a:p>
            <a:endParaRPr lang="en-US" altLang="en-US" dirty="0"/>
          </a:p>
        </p:txBody>
      </p:sp>
      <p:sp>
        <p:nvSpPr>
          <p:cNvPr id="8" name="Title 7"/>
          <p:cNvSpPr>
            <a:spLocks noGrp="1"/>
          </p:cNvSpPr>
          <p:nvPr>
            <p:ph type="title"/>
          </p:nvPr>
        </p:nvSpPr>
        <p:spPr/>
        <p:txBody>
          <a:bodyPr/>
          <a:lstStyle/>
          <a:p>
            <a:r>
              <a:rPr lang="en-US" dirty="0"/>
              <a:t>Home Ceases to be Main Home</a:t>
            </a:r>
          </a:p>
        </p:txBody>
      </p:sp>
      <p:sp>
        <p:nvSpPr>
          <p:cNvPr id="2" name="Date Placeholder 1">
            <a:extLst>
              <a:ext uri="{FF2B5EF4-FFF2-40B4-BE49-F238E27FC236}">
                <a16:creationId xmlns:a16="http://schemas.microsoft.com/office/drawing/2014/main" id="{9F0E8B53-3B5E-492B-B24E-BDA17C082688}"/>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586867820"/>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91142" name="Slide Number Placeholder 4"/>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7E59D934-EEDB-4FD4-830B-35BD8C528FA1}" type="slidenum">
              <a:rPr lang="en-US" altLang="en-US" smtClean="0"/>
              <a:pPr/>
              <a:t>39</a:t>
            </a:fld>
            <a:endParaRPr lang="en-US" altLang="en-US" dirty="0"/>
          </a:p>
        </p:txBody>
      </p:sp>
      <p:sp>
        <p:nvSpPr>
          <p:cNvPr id="91139" name="Content Placeholder 2"/>
          <p:cNvSpPr>
            <a:spLocks noGrp="1"/>
          </p:cNvSpPr>
          <p:nvPr>
            <p:ph sz="quarter" idx="12"/>
          </p:nvPr>
        </p:nvSpPr>
        <p:spPr/>
        <p:txBody>
          <a:bodyPr>
            <a:normAutofit/>
          </a:bodyPr>
          <a:lstStyle/>
          <a:p>
            <a:r>
              <a:rPr lang="en-US" altLang="en-US" dirty="0"/>
              <a:t>Certain cessation events o</a:t>
            </a:r>
            <a:r>
              <a:rPr lang="en-US" altLang="en-US" b="1" dirty="0"/>
              <a:t>ut of scope</a:t>
            </a:r>
          </a:p>
          <a:p>
            <a:pPr lvl="1"/>
            <a:r>
              <a:rPr lang="en-US" altLang="en-US" dirty="0"/>
              <a:t>Conversion to rental property</a:t>
            </a:r>
          </a:p>
          <a:p>
            <a:pPr lvl="1"/>
            <a:r>
              <a:rPr lang="en-US" altLang="en-US" dirty="0"/>
              <a:t>Condemnation</a:t>
            </a:r>
          </a:p>
          <a:p>
            <a:pPr lvl="1"/>
            <a:r>
              <a:rPr lang="en-US" altLang="en-US" dirty="0"/>
              <a:t>Foreclosure</a:t>
            </a:r>
            <a:endParaRPr lang="en-US" altLang="en-US" i="1" dirty="0"/>
          </a:p>
          <a:p>
            <a:r>
              <a:rPr lang="en-US" altLang="en-US" dirty="0"/>
              <a:t>If taxpayer and spouse claimed credit on joint return in 2008</a:t>
            </a:r>
          </a:p>
          <a:p>
            <a:pPr lvl="1"/>
            <a:r>
              <a:rPr lang="en-US" altLang="en-US" dirty="0"/>
              <a:t>Each files separate Form 5405 reporting their share</a:t>
            </a:r>
          </a:p>
          <a:p>
            <a:endParaRPr lang="en-US" altLang="en-US" dirty="0"/>
          </a:p>
        </p:txBody>
      </p:sp>
      <p:sp>
        <p:nvSpPr>
          <p:cNvPr id="2" name="Title 1"/>
          <p:cNvSpPr>
            <a:spLocks noGrp="1"/>
          </p:cNvSpPr>
          <p:nvPr>
            <p:ph type="title"/>
          </p:nvPr>
        </p:nvSpPr>
        <p:spPr/>
        <p:txBody>
          <a:bodyPr>
            <a:normAutofit/>
          </a:bodyPr>
          <a:lstStyle/>
          <a:p>
            <a:r>
              <a:rPr lang="en-US" dirty="0"/>
              <a:t>Home Ceases to be Main Home</a:t>
            </a:r>
          </a:p>
        </p:txBody>
      </p:sp>
      <p:sp>
        <p:nvSpPr>
          <p:cNvPr id="4" name="Date Placeholder 3">
            <a:extLst>
              <a:ext uri="{FF2B5EF4-FFF2-40B4-BE49-F238E27FC236}">
                <a16:creationId xmlns:a16="http://schemas.microsoft.com/office/drawing/2014/main" id="{2A8BED66-9259-4030-98B7-51C3D4F192A5}"/>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775104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2" name="Slide Number Placeholder 1"/>
          <p:cNvSpPr>
            <a:spLocks noGrp="1"/>
          </p:cNvSpPr>
          <p:nvPr>
            <p:ph type="sldNum" sz="quarter" idx="4"/>
          </p:nvPr>
        </p:nvSpPr>
        <p:spPr>
          <a:xfrm>
            <a:off x="457204" y="6265308"/>
            <a:ext cx="702365" cy="365125"/>
          </a:xfrm>
        </p:spPr>
        <p:txBody>
          <a:bodyPr/>
          <a:lstStyle/>
          <a:p>
            <a:fld id="{FB584FCE-D2C4-F744-9920-A6DBBF0E0451}" type="slidenum">
              <a:rPr lang="en-US" smtClean="0"/>
              <a:pPr/>
              <a:t>4</a:t>
            </a:fld>
            <a:endParaRPr lang="en-US" dirty="0"/>
          </a:p>
        </p:txBody>
      </p:sp>
      <p:sp>
        <p:nvSpPr>
          <p:cNvPr id="3" name="Content Placeholder 2"/>
          <p:cNvSpPr>
            <a:spLocks noGrp="1"/>
          </p:cNvSpPr>
          <p:nvPr>
            <p:ph sz="quarter" idx="12"/>
          </p:nvPr>
        </p:nvSpPr>
        <p:spPr>
          <a:xfrm>
            <a:off x="959125" y="2178325"/>
            <a:ext cx="7315200" cy="2850876"/>
          </a:xfrm>
        </p:spPr>
        <p:txBody>
          <a:bodyPr>
            <a:normAutofit/>
          </a:bodyPr>
          <a:lstStyle/>
          <a:p>
            <a:pPr>
              <a:lnSpc>
                <a:spcPct val="110000"/>
              </a:lnSpc>
            </a:pPr>
            <a:r>
              <a:rPr lang="en-US" dirty="0"/>
              <a:t>Taxpayer (child) either:</a:t>
            </a:r>
          </a:p>
          <a:p>
            <a:pPr lvl="1">
              <a:lnSpc>
                <a:spcPct val="110000"/>
              </a:lnSpc>
            </a:pPr>
            <a:r>
              <a:rPr lang="en-US" dirty="0"/>
              <a:t>Under age 18 December 31, 2018  </a:t>
            </a:r>
            <a:r>
              <a:rPr lang="en-US" b="1" dirty="0">
                <a:solidFill>
                  <a:srgbClr val="000000"/>
                </a:solidFill>
              </a:rPr>
              <a:t>-OR-</a:t>
            </a:r>
          </a:p>
          <a:p>
            <a:pPr lvl="1">
              <a:lnSpc>
                <a:spcPct val="110000"/>
              </a:lnSpc>
            </a:pPr>
            <a:r>
              <a:rPr lang="en-US" dirty="0"/>
              <a:t>Age 18 with earned income not more than half their support* </a:t>
            </a:r>
            <a:r>
              <a:rPr lang="en-US" b="1" dirty="0">
                <a:solidFill>
                  <a:srgbClr val="000000"/>
                </a:solidFill>
              </a:rPr>
              <a:t>-OR-</a:t>
            </a:r>
          </a:p>
          <a:p>
            <a:pPr lvl="1">
              <a:lnSpc>
                <a:spcPct val="110000"/>
              </a:lnSpc>
            </a:pPr>
            <a:r>
              <a:rPr lang="en-US" dirty="0"/>
              <a:t>Full-time student 19 to under 24 with earned income not more than half their support*</a:t>
            </a:r>
          </a:p>
          <a:p>
            <a:pPr>
              <a:lnSpc>
                <a:spcPct val="110000"/>
              </a:lnSpc>
            </a:pPr>
            <a:r>
              <a:rPr lang="en-US" dirty="0"/>
              <a:t>Taxpayer has at least one living parent </a:t>
            </a:r>
          </a:p>
          <a:p>
            <a:pPr>
              <a:lnSpc>
                <a:spcPct val="110000"/>
              </a:lnSpc>
            </a:pPr>
            <a:r>
              <a:rPr lang="en-US" dirty="0"/>
              <a:t>Taxpayer does not file a joint return</a:t>
            </a:r>
          </a:p>
        </p:txBody>
      </p:sp>
      <p:sp>
        <p:nvSpPr>
          <p:cNvPr id="4" name="Title 3"/>
          <p:cNvSpPr>
            <a:spLocks noGrp="1"/>
          </p:cNvSpPr>
          <p:nvPr>
            <p:ph type="title"/>
          </p:nvPr>
        </p:nvSpPr>
        <p:spPr/>
        <p:txBody>
          <a:bodyPr>
            <a:normAutofit/>
          </a:bodyPr>
          <a:lstStyle/>
          <a:p>
            <a:r>
              <a:rPr lang="en-US"/>
              <a:t>Kiddie Tax Filing Requirements – Must Meet ALL</a:t>
            </a:r>
            <a:endParaRPr lang="en-US" dirty="0"/>
          </a:p>
        </p:txBody>
      </p:sp>
      <p:sp>
        <p:nvSpPr>
          <p:cNvPr id="10" name="Rectangle 9"/>
          <p:cNvSpPr/>
          <p:nvPr/>
        </p:nvSpPr>
        <p:spPr>
          <a:xfrm>
            <a:off x="971550" y="4902952"/>
            <a:ext cx="7772400" cy="686470"/>
          </a:xfrm>
          <a:prstGeom prst="rect">
            <a:avLst/>
          </a:prstGeom>
        </p:spPr>
        <p:txBody>
          <a:bodyPr wrap="square">
            <a:spAutoFit/>
          </a:bodyPr>
          <a:lstStyle/>
          <a:p>
            <a:pPr>
              <a:lnSpc>
                <a:spcPct val="110000"/>
              </a:lnSpc>
              <a:buClr>
                <a:schemeClr val="accent2"/>
              </a:buClr>
              <a:buFont typeface="Wingdings" charset="2"/>
              <a:buChar char="Ø"/>
            </a:pPr>
            <a:r>
              <a:rPr lang="en-US" dirty="0"/>
              <a:t> Not required that the earned income be used for his/her support – just that the student earns that amount or more</a:t>
            </a:r>
          </a:p>
        </p:txBody>
      </p:sp>
      <p:sp>
        <p:nvSpPr>
          <p:cNvPr id="6" name="Date Placeholder 5">
            <a:extLst>
              <a:ext uri="{FF2B5EF4-FFF2-40B4-BE49-F238E27FC236}">
                <a16:creationId xmlns:a16="http://schemas.microsoft.com/office/drawing/2014/main" id="{D65A8469-DA2A-4C48-9F63-D21DE960622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154672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87046" name="Slide Number Placeholder 5"/>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976B344-9767-4108-A3EC-00F6C1DE592A}" type="slidenum">
              <a:rPr lang="en-US" altLang="en-US" smtClean="0">
                <a:cs typeface="Calibri" panose="020F0502020204030204" pitchFamily="34" charset="0"/>
              </a:rPr>
              <a:pPr/>
              <a:t>40</a:t>
            </a:fld>
            <a:endParaRPr lang="en-US" altLang="en-US" dirty="0">
              <a:cs typeface="Calibri" panose="020F0502020204030204" pitchFamily="34" charset="0"/>
            </a:endParaRPr>
          </a:p>
        </p:txBody>
      </p:sp>
      <p:sp>
        <p:nvSpPr>
          <p:cNvPr id="87043" name="Content Placeholder 2"/>
          <p:cNvSpPr>
            <a:spLocks noGrp="1"/>
          </p:cNvSpPr>
          <p:nvPr>
            <p:ph sz="quarter" idx="12"/>
          </p:nvPr>
        </p:nvSpPr>
        <p:spPr/>
        <p:txBody>
          <a:bodyPr>
            <a:normAutofit/>
          </a:bodyPr>
          <a:lstStyle/>
          <a:p>
            <a:r>
              <a:rPr lang="en-US" altLang="en-US" dirty="0"/>
              <a:t>Home sold to someone not related to taxpayer </a:t>
            </a:r>
          </a:p>
          <a:p>
            <a:pPr lvl="1"/>
            <a:r>
              <a:rPr lang="en-US" altLang="en-US" dirty="0"/>
              <a:t>repayment limited to gain on sale – Part III of Form 5405</a:t>
            </a:r>
          </a:p>
          <a:p>
            <a:r>
              <a:rPr lang="en-US" altLang="en-US" dirty="0"/>
              <a:t>Taxpayer or spouse dies before full repayment</a:t>
            </a:r>
          </a:p>
          <a:p>
            <a:pPr lvl="1"/>
            <a:r>
              <a:rPr lang="en-US" altLang="en-US" dirty="0"/>
              <a:t>Decedent’s share of credit does not have to be repaid</a:t>
            </a:r>
          </a:p>
          <a:p>
            <a:r>
              <a:rPr lang="en-US" altLang="en-US" dirty="0"/>
              <a:t>Home destroyed or sold through condemnation and new main home purchased within two years of event </a:t>
            </a:r>
          </a:p>
          <a:p>
            <a:pPr lvl="1"/>
            <a:r>
              <a:rPr lang="en-US" altLang="en-US" dirty="0"/>
              <a:t>continue with annual payments – </a:t>
            </a:r>
            <a:r>
              <a:rPr lang="en-US" altLang="en-US" b="1" dirty="0"/>
              <a:t>out of scope</a:t>
            </a:r>
          </a:p>
          <a:p>
            <a:endParaRPr lang="en-US" altLang="en-US" b="1" dirty="0"/>
          </a:p>
          <a:p>
            <a:pPr lvl="1"/>
            <a:endParaRPr lang="en-US" altLang="en-US" b="1" dirty="0"/>
          </a:p>
        </p:txBody>
      </p:sp>
      <p:sp>
        <p:nvSpPr>
          <p:cNvPr id="2" name="Title 1"/>
          <p:cNvSpPr>
            <a:spLocks noGrp="1"/>
          </p:cNvSpPr>
          <p:nvPr>
            <p:ph type="title"/>
          </p:nvPr>
        </p:nvSpPr>
        <p:spPr/>
        <p:txBody>
          <a:bodyPr/>
          <a:lstStyle/>
          <a:p>
            <a:r>
              <a:rPr lang="en-US" dirty="0"/>
              <a:t>Exceptions to Full Repayment</a:t>
            </a:r>
          </a:p>
        </p:txBody>
      </p:sp>
      <p:sp>
        <p:nvSpPr>
          <p:cNvPr id="3" name="Date Placeholder 2">
            <a:extLst>
              <a:ext uri="{FF2B5EF4-FFF2-40B4-BE49-F238E27FC236}">
                <a16:creationId xmlns:a16="http://schemas.microsoft.com/office/drawing/2014/main" id="{3C1772BE-C064-477B-ABF7-6E016317A41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8657552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93189" name="Slide Number Placeholder 3"/>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000655BC-12A1-4E81-BEAF-E59C4CA8F668}" type="slidenum">
              <a:rPr lang="en-US" altLang="en-US" smtClean="0"/>
              <a:pPr/>
              <a:t>41</a:t>
            </a:fld>
            <a:endParaRPr lang="en-US" altLang="en-US" dirty="0"/>
          </a:p>
        </p:txBody>
      </p:sp>
      <p:sp>
        <p:nvSpPr>
          <p:cNvPr id="93187" name="Content Placeholder 2"/>
          <p:cNvSpPr>
            <a:spLocks noGrp="1"/>
          </p:cNvSpPr>
          <p:nvPr>
            <p:ph sz="quarter" idx="12"/>
          </p:nvPr>
        </p:nvSpPr>
        <p:spPr/>
        <p:txBody>
          <a:bodyPr/>
          <a:lstStyle/>
          <a:p>
            <a:r>
              <a:rPr lang="en-US" altLang="en-US" dirty="0"/>
              <a:t>Review special situations for self-employment tax</a:t>
            </a:r>
          </a:p>
          <a:p>
            <a:pPr lvl="1"/>
            <a:r>
              <a:rPr lang="en-US" altLang="en-US" dirty="0"/>
              <a:t>Notary or statutory employee</a:t>
            </a:r>
          </a:p>
          <a:p>
            <a:r>
              <a:rPr lang="en-US" altLang="en-US" dirty="0"/>
              <a:t>Verify tax on tip income Form 4137 correct</a:t>
            </a:r>
          </a:p>
          <a:p>
            <a:r>
              <a:rPr lang="en-US" altLang="en-US" dirty="0"/>
              <a:t>Review exceptions for early distributions</a:t>
            </a:r>
          </a:p>
          <a:p>
            <a:endParaRPr lang="en-US" altLang="en-US" dirty="0"/>
          </a:p>
        </p:txBody>
      </p:sp>
      <p:sp>
        <p:nvSpPr>
          <p:cNvPr id="2" name="Title 1"/>
          <p:cNvSpPr>
            <a:spLocks noGrp="1"/>
          </p:cNvSpPr>
          <p:nvPr>
            <p:ph type="title"/>
          </p:nvPr>
        </p:nvSpPr>
        <p:spPr/>
        <p:txBody>
          <a:bodyPr/>
          <a:lstStyle/>
          <a:p>
            <a:r>
              <a:rPr lang="en-US" altLang="en-US"/>
              <a:t>Quality Review</a:t>
            </a:r>
            <a:endParaRPr lang="en-US" altLang="en-US" dirty="0"/>
          </a:p>
        </p:txBody>
      </p:sp>
      <p:sp>
        <p:nvSpPr>
          <p:cNvPr id="4" name="Date Placeholder 3">
            <a:extLst>
              <a:ext uri="{FF2B5EF4-FFF2-40B4-BE49-F238E27FC236}">
                <a16:creationId xmlns:a16="http://schemas.microsoft.com/office/drawing/2014/main" id="{67BF87CE-450D-4FC2-B0B6-71A82142DBFA}"/>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984943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31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95238" name="Slide Number Placeholder 4"/>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9CCCD7AF-F23F-4222-B087-DB6D96E46BE8}" type="slidenum">
              <a:rPr lang="en-US" altLang="en-US" smtClean="0"/>
              <a:pPr/>
              <a:t>42</a:t>
            </a:fld>
            <a:endParaRPr lang="en-US" altLang="en-US" dirty="0"/>
          </a:p>
        </p:txBody>
      </p:sp>
      <p:sp>
        <p:nvSpPr>
          <p:cNvPr id="95235" name="Content Placeholder 2"/>
          <p:cNvSpPr>
            <a:spLocks noGrp="1"/>
          </p:cNvSpPr>
          <p:nvPr>
            <p:ph sz="quarter" idx="12"/>
          </p:nvPr>
        </p:nvSpPr>
        <p:spPr/>
        <p:txBody>
          <a:bodyPr>
            <a:normAutofit/>
          </a:bodyPr>
          <a:lstStyle/>
          <a:p>
            <a:r>
              <a:rPr lang="en-US" altLang="en-US" dirty="0"/>
              <a:t>Request a waiver if RMD missed</a:t>
            </a:r>
          </a:p>
          <a:p>
            <a:r>
              <a:rPr lang="en-US" altLang="en-US" dirty="0"/>
              <a:t>Confirm First-Time Homebuyers Credit repayment</a:t>
            </a:r>
          </a:p>
          <a:p>
            <a:r>
              <a:rPr lang="en-US" altLang="en-US" dirty="0"/>
              <a:t>Review return for kiddie tax consequences</a:t>
            </a:r>
          </a:p>
        </p:txBody>
      </p:sp>
      <p:sp>
        <p:nvSpPr>
          <p:cNvPr id="2" name="Title 1"/>
          <p:cNvSpPr>
            <a:spLocks noGrp="1"/>
          </p:cNvSpPr>
          <p:nvPr>
            <p:ph type="title"/>
          </p:nvPr>
        </p:nvSpPr>
        <p:spPr/>
        <p:txBody>
          <a:bodyPr/>
          <a:lstStyle/>
          <a:p>
            <a:r>
              <a:rPr lang="en-US"/>
              <a:t>Quality Review</a:t>
            </a:r>
            <a:endParaRPr lang="en-US" dirty="0"/>
          </a:p>
        </p:txBody>
      </p:sp>
      <p:sp>
        <p:nvSpPr>
          <p:cNvPr id="4" name="Date Placeholder 3">
            <a:extLst>
              <a:ext uri="{FF2B5EF4-FFF2-40B4-BE49-F238E27FC236}">
                <a16:creationId xmlns:a16="http://schemas.microsoft.com/office/drawing/2014/main" id="{B70340E4-D705-4ADD-B4FE-5ADB452EF65B}"/>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625127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523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52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questions-picture-for-powerpoint-26.jpg"/>
          <p:cNvPicPr>
            <a:picLocks noChangeAspect="1"/>
          </p:cNvPicPr>
          <p:nvPr/>
        </p:nvPicPr>
        <p:blipFill>
          <a:blip r:embed="rId3"/>
          <a:stretch>
            <a:fillRect/>
          </a:stretch>
        </p:blipFill>
        <p:spPr>
          <a:xfrm>
            <a:off x="400050" y="2000250"/>
            <a:ext cx="3771900" cy="3771900"/>
          </a:xfrm>
          <a:prstGeom prst="rect">
            <a:avLst/>
          </a:prstGeom>
        </p:spPr>
      </p:pic>
      <p:sp>
        <p:nvSpPr>
          <p:cNvPr id="2" name="Footer Placeholder 1"/>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99335" name="Slide Number Placeholder 2"/>
          <p:cNvSpPr>
            <a:spLocks noGrp="1"/>
          </p:cNvSpPr>
          <p:nvPr>
            <p:ph type="sldNum" sz="quarter" idx="4"/>
          </p:nvPr>
        </p:nvSpPr>
        <p:spPr>
          <a:xfrm>
            <a:off x="457204" y="6265308"/>
            <a:ext cx="702365" cy="365125"/>
          </a:xfrm>
        </p:spPr>
        <p:txBody>
          <a:bodyPr/>
          <a:lstStyle>
            <a:lvl1pPr>
              <a:defRPr>
                <a:solidFill>
                  <a:schemeClr val="tx1"/>
                </a:solidFill>
                <a:latin typeface="Calibri" panose="020F0502020204030204" pitchFamily="34" charset="0"/>
                <a:cs typeface="Arial" panose="020B0604020202020204" pitchFamily="34" charset="0"/>
              </a:defRPr>
            </a:lvl1pPr>
            <a:lvl2pPr marL="557213" indent="-214313">
              <a:defRPr>
                <a:solidFill>
                  <a:schemeClr val="tx1"/>
                </a:solidFill>
                <a:latin typeface="Calibri" panose="020F0502020204030204" pitchFamily="34" charset="0"/>
                <a:cs typeface="Arial" panose="020B0604020202020204" pitchFamily="34" charset="0"/>
              </a:defRPr>
            </a:lvl2pPr>
            <a:lvl3pPr marL="857250" indent="-171450">
              <a:defRPr>
                <a:solidFill>
                  <a:schemeClr val="tx1"/>
                </a:solidFill>
                <a:latin typeface="Calibri" panose="020F0502020204030204" pitchFamily="34" charset="0"/>
                <a:cs typeface="Arial" panose="020B0604020202020204" pitchFamily="34" charset="0"/>
              </a:defRPr>
            </a:lvl3pPr>
            <a:lvl4pPr marL="1200150" indent="-171450">
              <a:defRPr>
                <a:solidFill>
                  <a:schemeClr val="tx1"/>
                </a:solidFill>
                <a:latin typeface="Calibri" panose="020F0502020204030204" pitchFamily="34" charset="0"/>
                <a:cs typeface="Arial" panose="020B0604020202020204" pitchFamily="34" charset="0"/>
              </a:defRPr>
            </a:lvl4pPr>
            <a:lvl5pPr marL="1543050" indent="-171450">
              <a:defRPr>
                <a:solidFill>
                  <a:schemeClr val="tx1"/>
                </a:solidFill>
                <a:latin typeface="Calibri" panose="020F0502020204030204" pitchFamily="34" charset="0"/>
                <a:cs typeface="Arial" panose="020B0604020202020204" pitchFamily="34" charset="0"/>
              </a:defRPr>
            </a:lvl5pPr>
            <a:lvl6pPr marL="18859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2288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25717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2914650" indent="-17145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50967E90-3B37-4120-B9D4-1D88B3BDB4CB}" type="slidenum">
              <a:rPr lang="en-US" altLang="en-US" smtClean="0">
                <a:cs typeface="Calibri" panose="020F0502020204030204" pitchFamily="34" charset="0"/>
              </a:rPr>
              <a:pPr/>
              <a:t>43</a:t>
            </a:fld>
            <a:endParaRPr lang="en-US" altLang="en-US" dirty="0">
              <a:cs typeface="Calibri" panose="020F0502020204030204" pitchFamily="34" charset="0"/>
            </a:endParaRPr>
          </a:p>
        </p:txBody>
      </p:sp>
      <p:sp>
        <p:nvSpPr>
          <p:cNvPr id="25602" name="Rectangle 2"/>
          <p:cNvSpPr>
            <a:spLocks noGrp="1" noChangeArrowheads="1"/>
          </p:cNvSpPr>
          <p:nvPr>
            <p:ph type="title"/>
          </p:nvPr>
        </p:nvSpPr>
        <p:spPr/>
        <p:txBody>
          <a:bodyPr/>
          <a:lstStyle/>
          <a:p>
            <a:r>
              <a:rPr lang="en-US" altLang="en-US" dirty="0"/>
              <a:t>Other Taxes</a:t>
            </a:r>
          </a:p>
        </p:txBody>
      </p:sp>
      <p:sp>
        <p:nvSpPr>
          <p:cNvPr id="99332" name="Text Box 3"/>
          <p:cNvSpPr txBox="1">
            <a:spLocks noChangeArrowheads="1"/>
          </p:cNvSpPr>
          <p:nvPr/>
        </p:nvSpPr>
        <p:spPr bwMode="auto">
          <a:xfrm>
            <a:off x="3200400" y="2474089"/>
            <a:ext cx="2914650" cy="7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137160" tIns="137160" rIns="137160" bIns="137160" anchor="ctr">
            <a:spAutoFit/>
          </a:bodyPr>
          <a:lstStyle>
            <a:lvl1pPr>
              <a:spcBef>
                <a:spcPts val="1800"/>
              </a:spcBef>
              <a:buClr>
                <a:srgbClr val="B54A10"/>
              </a:buClr>
              <a:buSzPct val="94000"/>
              <a:buFont typeface="Calibri" panose="020F0502020204030204" pitchFamily="34" charset="0"/>
              <a:buChar char="●"/>
              <a:tabLst>
                <a:tab pos="2979738" algn="r"/>
                <a:tab pos="3263900" algn="l"/>
              </a:tabLst>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tabLst>
                <a:tab pos="2979738" algn="r"/>
                <a:tab pos="3263900" algn="l"/>
              </a:tabLst>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tabLst>
                <a:tab pos="2979738" algn="r"/>
                <a:tab pos="3263900" algn="l"/>
              </a:tabLst>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tabLst>
                <a:tab pos="2979738" algn="r"/>
                <a:tab pos="3263900" algn="l"/>
              </a:tabLst>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tabLst>
                <a:tab pos="2979738" algn="r"/>
                <a:tab pos="3263900" algn="l"/>
              </a:tabLst>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tabLst>
                <a:tab pos="2979738" algn="r"/>
                <a:tab pos="3263900" algn="l"/>
              </a:tabLst>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tabLst>
                <a:tab pos="2979738" algn="r"/>
                <a:tab pos="3263900" algn="l"/>
              </a:tabLst>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tabLst>
                <a:tab pos="2979738" algn="r"/>
                <a:tab pos="3263900" algn="l"/>
              </a:tabLst>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tabLst>
                <a:tab pos="2979738" algn="r"/>
                <a:tab pos="3263900" algn="l"/>
              </a:tabLst>
              <a:defRPr sz="2200" b="1">
                <a:solidFill>
                  <a:schemeClr val="tx1"/>
                </a:solidFill>
                <a:latin typeface="Calibri" panose="020F0502020204030204" pitchFamily="34" charset="0"/>
              </a:defRPr>
            </a:lvl9pPr>
          </a:lstStyle>
          <a:p>
            <a:pPr algn="ctr">
              <a:lnSpc>
                <a:spcPct val="120000"/>
              </a:lnSpc>
              <a:spcBef>
                <a:spcPct val="0"/>
              </a:spcBef>
              <a:buClrTx/>
              <a:buSzTx/>
              <a:buFontTx/>
              <a:buNone/>
            </a:pPr>
            <a:r>
              <a:rPr lang="en-US" altLang="en-US" sz="2700" dirty="0">
                <a:solidFill>
                  <a:srgbClr val="000000"/>
                </a:solidFill>
                <a:ea typeface="MS PGothic" panose="020B0600070205080204" pitchFamily="34" charset="-128"/>
                <a:cs typeface="Calibri" panose="020F0502020204030204" pitchFamily="34" charset="0"/>
              </a:rPr>
              <a:t>Questions?</a:t>
            </a:r>
          </a:p>
        </p:txBody>
      </p:sp>
      <p:sp>
        <p:nvSpPr>
          <p:cNvPr id="99333" name="Text Box 3"/>
          <p:cNvSpPr txBox="1">
            <a:spLocks noChangeArrowheads="1"/>
          </p:cNvSpPr>
          <p:nvPr/>
        </p:nvSpPr>
        <p:spPr bwMode="auto">
          <a:xfrm>
            <a:off x="3657600" y="3438714"/>
            <a:ext cx="2971800" cy="742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solidFill>
                  <a:srgbClr val="000000"/>
                </a:solidFill>
                <a:miter lim="800000"/>
                <a:headEnd/>
                <a:tailEnd/>
              </a14:hiddenLine>
            </a:ext>
          </a:extLst>
        </p:spPr>
        <p:txBody>
          <a:bodyPr lIns="137160" tIns="137160" rIns="137160" bIns="137160" anchor="ctr">
            <a:spAutoFit/>
          </a:bodyPr>
          <a:lstStyle>
            <a:lvl1pPr>
              <a:spcBef>
                <a:spcPts val="1800"/>
              </a:spcBef>
              <a:buClr>
                <a:srgbClr val="B54A10"/>
              </a:buClr>
              <a:buSzPct val="94000"/>
              <a:buFont typeface="Calibri" panose="020F0502020204030204" pitchFamily="34" charset="0"/>
              <a:buChar char="●"/>
              <a:tabLst>
                <a:tab pos="2979738" algn="r"/>
                <a:tab pos="3263900" algn="l"/>
              </a:tabLst>
              <a:defRPr sz="3200" b="1">
                <a:solidFill>
                  <a:schemeClr val="tx1"/>
                </a:solidFill>
                <a:latin typeface="Calibri" panose="020F0502020204030204" pitchFamily="34" charset="0"/>
              </a:defRPr>
            </a:lvl1pPr>
            <a:lvl2pPr marL="742950" indent="-285750">
              <a:spcBef>
                <a:spcPts val="1200"/>
              </a:spcBef>
              <a:buClr>
                <a:srgbClr val="105766"/>
              </a:buClr>
              <a:buSzPct val="63000"/>
              <a:buFont typeface="Wingdings" panose="05000000000000000000" pitchFamily="2" charset="2"/>
              <a:buChar char=""/>
              <a:tabLst>
                <a:tab pos="2979738" algn="r"/>
                <a:tab pos="3263900" algn="l"/>
              </a:tabLst>
              <a:defRPr sz="3000" b="1">
                <a:solidFill>
                  <a:schemeClr val="tx1"/>
                </a:solidFill>
                <a:latin typeface="Calibri" panose="020F0502020204030204" pitchFamily="34" charset="0"/>
              </a:defRPr>
            </a:lvl2pPr>
            <a:lvl3pPr marL="1143000" indent="-228600">
              <a:spcBef>
                <a:spcPct val="20000"/>
              </a:spcBef>
              <a:buClr>
                <a:srgbClr val="3F1E25"/>
              </a:buClr>
              <a:buSzPct val="70000"/>
              <a:buFont typeface="Wingdings" panose="05000000000000000000" pitchFamily="2" charset="2"/>
              <a:buChar char=""/>
              <a:tabLst>
                <a:tab pos="2979738" algn="r"/>
                <a:tab pos="3263900" algn="l"/>
              </a:tabLst>
              <a:defRPr sz="2800" b="1">
                <a:solidFill>
                  <a:schemeClr val="tx1"/>
                </a:solidFill>
                <a:latin typeface="Calibri" panose="020F0502020204030204" pitchFamily="34" charset="0"/>
              </a:defRPr>
            </a:lvl3pPr>
            <a:lvl4pPr marL="1600200" indent="-228600">
              <a:spcBef>
                <a:spcPct val="20000"/>
              </a:spcBef>
              <a:buClr>
                <a:srgbClr val="39639D"/>
              </a:buClr>
              <a:buSzPct val="90000"/>
              <a:buFont typeface="Calibri" panose="020F0502020204030204" pitchFamily="34" charset="0"/>
              <a:buChar char="●"/>
              <a:tabLst>
                <a:tab pos="2979738" algn="r"/>
                <a:tab pos="3263900" algn="l"/>
              </a:tabLst>
              <a:defRPr sz="2400" b="1">
                <a:solidFill>
                  <a:schemeClr val="tx1"/>
                </a:solidFill>
                <a:latin typeface="Calibri" panose="020F0502020204030204" pitchFamily="34" charset="0"/>
              </a:defRPr>
            </a:lvl4pPr>
            <a:lvl5pPr marL="2057400" indent="-228600">
              <a:spcBef>
                <a:spcPct val="20000"/>
              </a:spcBef>
              <a:buClr>
                <a:srgbClr val="474B78"/>
              </a:buClr>
              <a:buFont typeface="Arial" panose="020B0604020202020204" pitchFamily="34" charset="0"/>
              <a:buChar char="•"/>
              <a:tabLst>
                <a:tab pos="2979738" algn="r"/>
                <a:tab pos="3263900" algn="l"/>
              </a:tabLst>
              <a:defRPr sz="2200" b="1">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474B78"/>
              </a:buClr>
              <a:buFont typeface="Arial" panose="020B0604020202020204" pitchFamily="34" charset="0"/>
              <a:buChar char="•"/>
              <a:tabLst>
                <a:tab pos="2979738" algn="r"/>
                <a:tab pos="3263900" algn="l"/>
              </a:tabLst>
              <a:defRPr sz="2200" b="1">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474B78"/>
              </a:buClr>
              <a:buFont typeface="Arial" panose="020B0604020202020204" pitchFamily="34" charset="0"/>
              <a:buChar char="•"/>
              <a:tabLst>
                <a:tab pos="2979738" algn="r"/>
                <a:tab pos="3263900" algn="l"/>
              </a:tabLst>
              <a:defRPr sz="2200" b="1">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474B78"/>
              </a:buClr>
              <a:buFont typeface="Arial" panose="020B0604020202020204" pitchFamily="34" charset="0"/>
              <a:buChar char="•"/>
              <a:tabLst>
                <a:tab pos="2979738" algn="r"/>
                <a:tab pos="3263900" algn="l"/>
              </a:tabLst>
              <a:defRPr sz="2200" b="1">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474B78"/>
              </a:buClr>
              <a:buFont typeface="Arial" panose="020B0604020202020204" pitchFamily="34" charset="0"/>
              <a:buChar char="•"/>
              <a:tabLst>
                <a:tab pos="2979738" algn="r"/>
                <a:tab pos="3263900" algn="l"/>
              </a:tabLst>
              <a:defRPr sz="2200" b="1">
                <a:solidFill>
                  <a:schemeClr val="tx1"/>
                </a:solidFill>
                <a:latin typeface="Calibri" panose="020F0502020204030204" pitchFamily="34" charset="0"/>
              </a:defRPr>
            </a:lvl9pPr>
          </a:lstStyle>
          <a:p>
            <a:pPr algn="ctr">
              <a:lnSpc>
                <a:spcPct val="120000"/>
              </a:lnSpc>
              <a:spcBef>
                <a:spcPct val="0"/>
              </a:spcBef>
              <a:buClrTx/>
              <a:buSzTx/>
              <a:buFontTx/>
              <a:buNone/>
            </a:pPr>
            <a:r>
              <a:rPr lang="en-US" altLang="en-US" sz="2700" dirty="0">
                <a:ea typeface="MS PGothic" panose="020B0600070205080204" pitchFamily="34" charset="-128"/>
                <a:cs typeface="Calibri" panose="020F0502020204030204" pitchFamily="34" charset="0"/>
              </a:rPr>
              <a:t>Comments?</a:t>
            </a:r>
          </a:p>
        </p:txBody>
      </p:sp>
      <p:sp>
        <p:nvSpPr>
          <p:cNvPr id="3" name="Date Placeholder 2">
            <a:extLst>
              <a:ext uri="{FF2B5EF4-FFF2-40B4-BE49-F238E27FC236}">
                <a16:creationId xmlns:a16="http://schemas.microsoft.com/office/drawing/2014/main" id="{B3789884-8705-46EE-A460-584333150362}"/>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135800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17E0A672-F15B-4C60-B366-13AD04918B41}" type="slidenum">
              <a:rPr lang="en-US" altLang="en-US" smtClean="0"/>
              <a:pPr>
                <a:defRPr/>
              </a:pPr>
              <a:t>5</a:t>
            </a:fld>
            <a:endParaRPr lang="en-US" altLang="en-US"/>
          </a:p>
        </p:txBody>
      </p:sp>
      <p:sp>
        <p:nvSpPr>
          <p:cNvPr id="4" name="Content Placeholder 3"/>
          <p:cNvSpPr>
            <a:spLocks noGrp="1"/>
          </p:cNvSpPr>
          <p:nvPr>
            <p:ph sz="quarter" idx="12"/>
          </p:nvPr>
        </p:nvSpPr>
        <p:spPr/>
        <p:txBody>
          <a:bodyPr/>
          <a:lstStyle/>
          <a:p>
            <a:r>
              <a:rPr lang="en-US" dirty="0"/>
              <a:t>It does not matter whether the child is a dependent</a:t>
            </a:r>
          </a:p>
          <a:p>
            <a:pPr lvl="1"/>
            <a:r>
              <a:rPr lang="en-US" dirty="0"/>
              <a:t>Being a dependent is not a criterion for the kiddie tax</a:t>
            </a:r>
          </a:p>
          <a:p>
            <a:r>
              <a:rPr lang="en-US" dirty="0"/>
              <a:t>It does not matter whether the parent has a filing requirement</a:t>
            </a:r>
          </a:p>
          <a:p>
            <a:pPr lvl="1"/>
            <a:r>
              <a:rPr lang="en-US" dirty="0"/>
              <a:t>In prior years would have negated the kiddie tax</a:t>
            </a:r>
          </a:p>
          <a:p>
            <a:endParaRPr lang="en-US" dirty="0"/>
          </a:p>
        </p:txBody>
      </p:sp>
      <p:sp>
        <p:nvSpPr>
          <p:cNvPr id="5" name="Title 4"/>
          <p:cNvSpPr>
            <a:spLocks noGrp="1"/>
          </p:cNvSpPr>
          <p:nvPr>
            <p:ph type="title"/>
          </p:nvPr>
        </p:nvSpPr>
        <p:spPr/>
        <p:txBody>
          <a:bodyPr/>
          <a:lstStyle/>
          <a:p>
            <a:r>
              <a:rPr lang="en-US" dirty="0"/>
              <a:t>Kiddie Tax </a:t>
            </a:r>
          </a:p>
        </p:txBody>
      </p:sp>
      <p:sp>
        <p:nvSpPr>
          <p:cNvPr id="6" name="Date Placeholder 5">
            <a:extLst>
              <a:ext uri="{FF2B5EF4-FFF2-40B4-BE49-F238E27FC236}">
                <a16:creationId xmlns:a16="http://schemas.microsoft.com/office/drawing/2014/main" id="{275AB0C5-5A83-430B-B273-D684D8F81F04}"/>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3016389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457204" y="6265308"/>
            <a:ext cx="702365" cy="365125"/>
          </a:xfrm>
        </p:spPr>
        <p:txBody>
          <a:bodyPr/>
          <a:lstStyle/>
          <a:p>
            <a:fld id="{FB584FCE-D2C4-F744-9920-A6DBBF0E0451}" type="slidenum">
              <a:rPr lang="en-US" smtClean="0"/>
              <a:pPr/>
              <a:t>6</a:t>
            </a:fld>
            <a:endParaRPr lang="en-US" dirty="0"/>
          </a:p>
        </p:txBody>
      </p:sp>
      <p:sp>
        <p:nvSpPr>
          <p:cNvPr id="3" name="Content Placeholder 2"/>
          <p:cNvSpPr>
            <a:spLocks noGrp="1"/>
          </p:cNvSpPr>
          <p:nvPr>
            <p:ph sz="quarter" idx="12"/>
          </p:nvPr>
        </p:nvSpPr>
        <p:spPr/>
        <p:txBody>
          <a:bodyPr>
            <a:normAutofit/>
          </a:bodyPr>
          <a:lstStyle/>
          <a:p>
            <a:pPr>
              <a:lnSpc>
                <a:spcPct val="110000"/>
              </a:lnSpc>
            </a:pPr>
            <a:r>
              <a:rPr lang="en-US" dirty="0"/>
              <a:t>Must file a return if </a:t>
            </a:r>
            <a:r>
              <a:rPr lang="en-US" b="1" dirty="0"/>
              <a:t>any </a:t>
            </a:r>
            <a:r>
              <a:rPr lang="en-US" dirty="0"/>
              <a:t>of the following apply</a:t>
            </a:r>
          </a:p>
          <a:p>
            <a:pPr marL="432197" lvl="1" indent="0">
              <a:lnSpc>
                <a:spcPct val="110000"/>
              </a:lnSpc>
              <a:buNone/>
            </a:pPr>
            <a:r>
              <a:rPr lang="en-US" dirty="0"/>
              <a:t>1. Unearned income was over $1,100</a:t>
            </a:r>
          </a:p>
          <a:p>
            <a:pPr marL="432197" lvl="1" indent="0">
              <a:lnSpc>
                <a:spcPct val="110000"/>
              </a:lnSpc>
              <a:buNone/>
            </a:pPr>
            <a:r>
              <a:rPr lang="en-US" dirty="0"/>
              <a:t>2. Earned income was over $12,200</a:t>
            </a:r>
          </a:p>
          <a:p>
            <a:pPr marL="432197" lvl="1" indent="0">
              <a:lnSpc>
                <a:spcPct val="110000"/>
              </a:lnSpc>
              <a:buNone/>
            </a:pPr>
            <a:r>
              <a:rPr lang="en-US" dirty="0"/>
              <a:t>3. Gross income was more than the </a:t>
            </a:r>
            <a:r>
              <a:rPr lang="en-US" b="1" dirty="0"/>
              <a:t>larger </a:t>
            </a:r>
            <a:r>
              <a:rPr lang="en-US" dirty="0"/>
              <a:t>of —</a:t>
            </a:r>
          </a:p>
          <a:p>
            <a:pPr marL="857250" lvl="2" indent="0">
              <a:lnSpc>
                <a:spcPct val="110000"/>
              </a:lnSpc>
              <a:buNone/>
            </a:pPr>
            <a:r>
              <a:rPr lang="en-US" dirty="0"/>
              <a:t>a. $1,100, or</a:t>
            </a:r>
          </a:p>
          <a:p>
            <a:pPr marL="857250" lvl="2" indent="0">
              <a:lnSpc>
                <a:spcPct val="110000"/>
              </a:lnSpc>
              <a:buNone/>
            </a:pPr>
            <a:r>
              <a:rPr lang="en-US" dirty="0"/>
              <a:t>b. Earned income (up to $11,850) plus $350</a:t>
            </a:r>
          </a:p>
          <a:p>
            <a:pPr>
              <a:lnSpc>
                <a:spcPct val="110000"/>
              </a:lnSpc>
            </a:pPr>
            <a:r>
              <a:rPr lang="en-US" dirty="0"/>
              <a:t>Taxable Scholarships are considered </a:t>
            </a:r>
            <a:r>
              <a:rPr lang="en-US" b="1" i="1" dirty="0"/>
              <a:t>earned</a:t>
            </a:r>
            <a:r>
              <a:rPr lang="en-US" dirty="0"/>
              <a:t> income to determine filing requirement and standard deduction, but </a:t>
            </a:r>
            <a:r>
              <a:rPr lang="en-US" b="1" i="1" dirty="0"/>
              <a:t>unearned</a:t>
            </a:r>
            <a:r>
              <a:rPr lang="en-US" dirty="0"/>
              <a:t> income for all other aspects</a:t>
            </a:r>
          </a:p>
        </p:txBody>
      </p:sp>
      <p:sp>
        <p:nvSpPr>
          <p:cNvPr id="4" name="Title 3"/>
          <p:cNvSpPr>
            <a:spLocks noGrp="1"/>
          </p:cNvSpPr>
          <p:nvPr>
            <p:ph type="title"/>
          </p:nvPr>
        </p:nvSpPr>
        <p:spPr/>
        <p:txBody>
          <a:bodyPr>
            <a:normAutofit/>
          </a:bodyPr>
          <a:lstStyle/>
          <a:p>
            <a:r>
              <a:rPr lang="en-US" dirty="0"/>
              <a:t>Dependent Taxpayer (Child) Required to File…</a:t>
            </a:r>
          </a:p>
        </p:txBody>
      </p:sp>
      <p:sp>
        <p:nvSpPr>
          <p:cNvPr id="6" name="Footer Placeholder 5"/>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10" name="Rectangle 9"/>
          <p:cNvSpPr/>
          <p:nvPr/>
        </p:nvSpPr>
        <p:spPr>
          <a:xfrm>
            <a:off x="7258050" y="1564461"/>
            <a:ext cx="1485900" cy="600164"/>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A</a:t>
            </a:r>
          </a:p>
        </p:txBody>
      </p:sp>
      <p:sp>
        <p:nvSpPr>
          <p:cNvPr id="5" name="Date Placeholder 4">
            <a:extLst>
              <a:ext uri="{FF2B5EF4-FFF2-40B4-BE49-F238E27FC236}">
                <a16:creationId xmlns:a16="http://schemas.microsoft.com/office/drawing/2014/main" id="{79F259F3-FD2A-48C9-8E82-1A7563590911}"/>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757712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17E0A672-F15B-4C60-B366-13AD04918B41}" type="slidenum">
              <a:rPr lang="en-US" altLang="en-US" smtClean="0"/>
              <a:pPr>
                <a:defRPr/>
              </a:pPr>
              <a:t>7</a:t>
            </a:fld>
            <a:endParaRPr lang="en-US" altLang="en-US"/>
          </a:p>
        </p:txBody>
      </p:sp>
      <p:sp>
        <p:nvSpPr>
          <p:cNvPr id="4" name="Content Placeholder 3"/>
          <p:cNvSpPr>
            <a:spLocks noGrp="1"/>
          </p:cNvSpPr>
          <p:nvPr>
            <p:ph sz="quarter" idx="12"/>
          </p:nvPr>
        </p:nvSpPr>
        <p:spPr/>
        <p:txBody>
          <a:bodyPr>
            <a:normAutofit/>
          </a:bodyPr>
          <a:lstStyle/>
          <a:p>
            <a:r>
              <a:rPr lang="en-US" dirty="0"/>
              <a:t>Determine if taxpayer is potentially subject to kiddie tax</a:t>
            </a:r>
          </a:p>
          <a:p>
            <a:pPr lvl="1"/>
            <a:r>
              <a:rPr lang="en-US" dirty="0"/>
              <a:t>Do they meet the tests (age, insufficient earned income, living parent, not MFJ)</a:t>
            </a:r>
          </a:p>
          <a:p>
            <a:pPr lvl="1"/>
            <a:r>
              <a:rPr lang="en-US" dirty="0"/>
              <a:t>Find criteria in NTTC Modified Pub 4012 Tab H</a:t>
            </a:r>
          </a:p>
          <a:p>
            <a:r>
              <a:rPr lang="en-US" dirty="0"/>
              <a:t>If so, add Form 8615 to compute the kiddie tax</a:t>
            </a:r>
          </a:p>
          <a:p>
            <a:pPr lvl="1"/>
            <a:r>
              <a:rPr lang="en-US" dirty="0"/>
              <a:t>TaxSlayer computes the kiddie tax correctly</a:t>
            </a:r>
          </a:p>
        </p:txBody>
      </p:sp>
      <p:sp>
        <p:nvSpPr>
          <p:cNvPr id="5" name="Title 4"/>
          <p:cNvSpPr>
            <a:spLocks noGrp="1"/>
          </p:cNvSpPr>
          <p:nvPr>
            <p:ph type="title"/>
          </p:nvPr>
        </p:nvSpPr>
        <p:spPr/>
        <p:txBody>
          <a:bodyPr/>
          <a:lstStyle/>
          <a:p>
            <a:r>
              <a:rPr lang="en-US" dirty="0"/>
              <a:t>Kiddie Tax – Steps to Take</a:t>
            </a:r>
          </a:p>
        </p:txBody>
      </p:sp>
      <p:sp>
        <p:nvSpPr>
          <p:cNvPr id="6" name="Rectangle 5"/>
          <p:cNvSpPr/>
          <p:nvPr/>
        </p:nvSpPr>
        <p:spPr>
          <a:xfrm>
            <a:off x="7029450" y="1691418"/>
            <a:ext cx="1714500" cy="346249"/>
          </a:xfrm>
          <a:prstGeom prst="rect">
            <a:avLst/>
          </a:prstGeom>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en-US" sz="1650" b="1" dirty="0"/>
              <a:t>Pub 4012 Tab H</a:t>
            </a:r>
          </a:p>
        </p:txBody>
      </p:sp>
      <p:sp>
        <p:nvSpPr>
          <p:cNvPr id="7" name="Date Placeholder 6">
            <a:extLst>
              <a:ext uri="{FF2B5EF4-FFF2-40B4-BE49-F238E27FC236}">
                <a16:creationId xmlns:a16="http://schemas.microsoft.com/office/drawing/2014/main" id="{24BF3C8A-C251-4A4E-8C0E-DAC0A52C8C46}"/>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4111752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457204" y="6265308"/>
            <a:ext cx="702365" cy="365125"/>
          </a:xfrm>
        </p:spPr>
        <p:txBody>
          <a:bodyPr/>
          <a:lstStyle/>
          <a:p>
            <a:fld id="{FB584FCE-D2C4-F744-9920-A6DBBF0E0451}" type="slidenum">
              <a:rPr lang="en-US" smtClean="0"/>
              <a:pPr/>
              <a:t>8</a:t>
            </a:fld>
            <a:endParaRPr lang="en-US" dirty="0"/>
          </a:p>
        </p:txBody>
      </p:sp>
      <p:sp>
        <p:nvSpPr>
          <p:cNvPr id="3" name="Content Placeholder 2"/>
          <p:cNvSpPr>
            <a:spLocks noGrp="1"/>
          </p:cNvSpPr>
          <p:nvPr>
            <p:ph type="body" sz="quarter" idx="12"/>
          </p:nvPr>
        </p:nvSpPr>
        <p:spPr/>
        <p:txBody>
          <a:bodyPr>
            <a:normAutofit/>
          </a:bodyPr>
          <a:lstStyle/>
          <a:p>
            <a:r>
              <a:rPr lang="en-US" dirty="0"/>
              <a:t>Taxable scholarship income alone may not generate filing requirement</a:t>
            </a:r>
          </a:p>
          <a:p>
            <a:r>
              <a:rPr lang="en-US" dirty="0"/>
              <a:t>If no filing requirement, no Form 8615 required</a:t>
            </a:r>
          </a:p>
          <a:p>
            <a:r>
              <a:rPr lang="en-US" dirty="0"/>
              <a:t>Example: $10,000 taxable scholarship but no other income</a:t>
            </a:r>
          </a:p>
          <a:p>
            <a:pPr lvl="1"/>
            <a:r>
              <a:rPr lang="en-US" dirty="0"/>
              <a:t>Below $12,200 earned income threshold so no filing requirement</a:t>
            </a:r>
          </a:p>
        </p:txBody>
      </p:sp>
      <p:sp>
        <p:nvSpPr>
          <p:cNvPr id="4" name="Title 3"/>
          <p:cNvSpPr>
            <a:spLocks noGrp="1"/>
          </p:cNvSpPr>
          <p:nvPr>
            <p:ph type="title"/>
          </p:nvPr>
        </p:nvSpPr>
        <p:spPr/>
        <p:txBody>
          <a:bodyPr/>
          <a:lstStyle/>
          <a:p>
            <a:r>
              <a:rPr lang="en-US"/>
              <a:t>Kiddie Tax Filing Requirements</a:t>
            </a:r>
            <a:endParaRPr lang="en-US" dirty="0"/>
          </a:p>
        </p:txBody>
      </p:sp>
      <p:sp>
        <p:nvSpPr>
          <p:cNvPr id="16" name="Footer Placeholder 15"/>
          <p:cNvSpPr>
            <a:spLocks noGrp="1"/>
          </p:cNvSpPr>
          <p:nvPr>
            <p:ph type="ftr" sz="quarter" idx="3"/>
          </p:nvPr>
        </p:nvSpPr>
        <p:spPr>
          <a:xfrm>
            <a:off x="2607366" y="6265308"/>
            <a:ext cx="2895600" cy="365125"/>
          </a:xfrm>
        </p:spPr>
        <p:txBody>
          <a:bodyPr/>
          <a:lstStyle/>
          <a:p>
            <a:r>
              <a:rPr lang="en-US"/>
              <a:t>NTTC Training ala NJ – TY2019</a:t>
            </a:r>
            <a:endParaRPr lang="en-US" dirty="0"/>
          </a:p>
        </p:txBody>
      </p:sp>
      <p:sp>
        <p:nvSpPr>
          <p:cNvPr id="5" name="Date Placeholder 4">
            <a:extLst>
              <a:ext uri="{FF2B5EF4-FFF2-40B4-BE49-F238E27FC236}">
                <a16:creationId xmlns:a16="http://schemas.microsoft.com/office/drawing/2014/main" id="{347617CF-811B-41E0-AFC6-385209283789}"/>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09184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a:xfrm>
            <a:off x="2607366" y="6265308"/>
            <a:ext cx="2895600" cy="365125"/>
          </a:xfrm>
        </p:spPr>
        <p:txBody>
          <a:bodyPr/>
          <a:lstStyle/>
          <a:p>
            <a:pPr>
              <a:defRPr/>
            </a:pPr>
            <a:r>
              <a:rPr lang="en-US"/>
              <a:t>NTTC Training ala NJ – TY2019</a:t>
            </a:r>
            <a:endParaRPr lang="en-US" dirty="0"/>
          </a:p>
        </p:txBody>
      </p:sp>
      <p:sp>
        <p:nvSpPr>
          <p:cNvPr id="3" name="Slide Number Placeholder 2"/>
          <p:cNvSpPr>
            <a:spLocks noGrp="1"/>
          </p:cNvSpPr>
          <p:nvPr>
            <p:ph type="sldNum" sz="quarter" idx="4"/>
          </p:nvPr>
        </p:nvSpPr>
        <p:spPr>
          <a:xfrm>
            <a:off x="457204" y="6265308"/>
            <a:ext cx="702365" cy="365125"/>
          </a:xfrm>
        </p:spPr>
        <p:txBody>
          <a:bodyPr/>
          <a:lstStyle/>
          <a:p>
            <a:pPr>
              <a:defRPr/>
            </a:pPr>
            <a:fld id="{17E0A672-F15B-4C60-B366-13AD04918B41}" type="slidenum">
              <a:rPr lang="en-US" altLang="en-US" smtClean="0"/>
              <a:pPr>
                <a:defRPr/>
              </a:pPr>
              <a:t>9</a:t>
            </a:fld>
            <a:endParaRPr lang="en-US" altLang="en-US"/>
          </a:p>
        </p:txBody>
      </p:sp>
      <p:sp>
        <p:nvSpPr>
          <p:cNvPr id="4" name="Content Placeholder 3"/>
          <p:cNvSpPr>
            <a:spLocks noGrp="1"/>
          </p:cNvSpPr>
          <p:nvPr>
            <p:ph sz="quarter" idx="12"/>
          </p:nvPr>
        </p:nvSpPr>
        <p:spPr/>
        <p:txBody>
          <a:bodyPr>
            <a:normAutofit/>
          </a:bodyPr>
          <a:lstStyle/>
          <a:p>
            <a:r>
              <a:rPr lang="en-US" dirty="0"/>
              <a:t>Eddie is 20 years old and a full time student who earned $9,000 working part time</a:t>
            </a:r>
          </a:p>
          <a:p>
            <a:r>
              <a:rPr lang="en-US" dirty="0"/>
              <a:t>He also has a taxable Pell grant of $2,500</a:t>
            </a:r>
          </a:p>
          <a:p>
            <a:r>
              <a:rPr lang="en-US" dirty="0"/>
              <a:t>Is Eddie subject to the kiddie tax?</a:t>
            </a:r>
          </a:p>
          <a:p>
            <a:pPr>
              <a:buNone/>
            </a:pPr>
            <a:r>
              <a:rPr lang="en-US" b="1" dirty="0">
                <a:solidFill>
                  <a:srgbClr val="0000FF"/>
                </a:solidFill>
              </a:rPr>
              <a:t>No</a:t>
            </a:r>
            <a:r>
              <a:rPr lang="en-US" dirty="0">
                <a:solidFill>
                  <a:srgbClr val="0000FF"/>
                </a:solidFill>
              </a:rPr>
              <a:t> – Eddie does not have a filing requirement</a:t>
            </a:r>
          </a:p>
          <a:p>
            <a:pPr lvl="1">
              <a:buNone/>
            </a:pPr>
            <a:r>
              <a:rPr lang="en-US" dirty="0"/>
              <a:t>    </a:t>
            </a:r>
            <a:r>
              <a:rPr lang="en-US" dirty="0">
                <a:solidFill>
                  <a:srgbClr val="0000FF"/>
                </a:solidFill>
              </a:rPr>
              <a:t>The Pell grant is </a:t>
            </a:r>
            <a:r>
              <a:rPr lang="en-US" b="1" dirty="0">
                <a:solidFill>
                  <a:srgbClr val="0000FF"/>
                </a:solidFill>
              </a:rPr>
              <a:t>earned</a:t>
            </a:r>
            <a:r>
              <a:rPr lang="en-US" dirty="0">
                <a:solidFill>
                  <a:srgbClr val="0000FF"/>
                </a:solidFill>
              </a:rPr>
              <a:t> income for the gross income filing threshold</a:t>
            </a:r>
          </a:p>
        </p:txBody>
      </p:sp>
      <p:sp>
        <p:nvSpPr>
          <p:cNvPr id="5" name="Title 4"/>
          <p:cNvSpPr>
            <a:spLocks noGrp="1"/>
          </p:cNvSpPr>
          <p:nvPr>
            <p:ph type="title"/>
          </p:nvPr>
        </p:nvSpPr>
        <p:spPr/>
        <p:txBody>
          <a:bodyPr/>
          <a:lstStyle/>
          <a:p>
            <a:r>
              <a:rPr lang="en-US" dirty="0"/>
              <a:t>Kiddie Tax Quiz 1</a:t>
            </a:r>
          </a:p>
        </p:txBody>
      </p:sp>
      <p:sp>
        <p:nvSpPr>
          <p:cNvPr id="6" name="Date Placeholder 5">
            <a:extLst>
              <a:ext uri="{FF2B5EF4-FFF2-40B4-BE49-F238E27FC236}">
                <a16:creationId xmlns:a16="http://schemas.microsoft.com/office/drawing/2014/main" id="{5E49054F-2AC0-4711-A2C2-24F7CE4158AF}"/>
              </a:ext>
            </a:extLst>
          </p:cNvPr>
          <p:cNvSpPr>
            <a:spLocks noGrp="1"/>
          </p:cNvSpPr>
          <p:nvPr>
            <p:ph type="dt" sz="half" idx="2"/>
          </p:nvPr>
        </p:nvSpPr>
        <p:spPr/>
        <p:txBody>
          <a:bodyPr/>
          <a:lstStyle/>
          <a:p>
            <a:r>
              <a:rPr lang="en-US"/>
              <a:t>11-27-2019 v1a</a:t>
            </a:r>
          </a:p>
        </p:txBody>
      </p:sp>
    </p:spTree>
    <p:extLst>
      <p:ext uri="{BB962C8B-B14F-4D97-AF65-F5344CB8AC3E}">
        <p14:creationId xmlns:p14="http://schemas.microsoft.com/office/powerpoint/2010/main" val="2663122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est0.pptx" id="{CC562863-BD57-406F-98B2-9724686E7091}" vid="{C13A453C-3A0E-4BA4-B766-C0BD3EBB303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NTTC</Template>
  <TotalTime>11</TotalTime>
  <Words>2999</Words>
  <Application>Microsoft Office PowerPoint</Application>
  <PresentationFormat>On-screen Show (4:3)</PresentationFormat>
  <Paragraphs>456</Paragraphs>
  <Slides>43</Slides>
  <Notes>43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43</vt:i4>
      </vt:variant>
    </vt:vector>
  </HeadingPairs>
  <TitlesOfParts>
    <vt:vector size="47" baseType="lpstr">
      <vt:lpstr>Arial</vt:lpstr>
      <vt:lpstr>Calibri</vt:lpstr>
      <vt:lpstr>Wingdings</vt:lpstr>
      <vt:lpstr>Default Theme</vt:lpstr>
      <vt:lpstr>Kiddie Tax Other Taxes</vt:lpstr>
      <vt:lpstr>Lesson Topics</vt:lpstr>
      <vt:lpstr>Tax for Children with Unearned Income – “Kiddie Tax”</vt:lpstr>
      <vt:lpstr>Kiddie Tax Filing Requirements – Must Meet ALL</vt:lpstr>
      <vt:lpstr>Kiddie Tax </vt:lpstr>
      <vt:lpstr>Dependent Taxpayer (Child) Required to File…</vt:lpstr>
      <vt:lpstr>Kiddie Tax – Steps to Take</vt:lpstr>
      <vt:lpstr>Kiddie Tax Filing Requirements</vt:lpstr>
      <vt:lpstr>Kiddie Tax Quiz 1</vt:lpstr>
      <vt:lpstr>Kiddie Tax Quiz 2</vt:lpstr>
      <vt:lpstr>Form 8615 in TaxSlayer </vt:lpstr>
      <vt:lpstr>Kiddie Tax – TaxSlayer Entry</vt:lpstr>
      <vt:lpstr>Kiddie Tax – Parent Information</vt:lpstr>
      <vt:lpstr>Kiddie Tax Example – Only Unearned Income</vt:lpstr>
      <vt:lpstr>Kiddie Tax Example – Earned and Unearned Income</vt:lpstr>
      <vt:lpstr>Other Taxes in Scope</vt:lpstr>
      <vt:lpstr>Self-employment Tax</vt:lpstr>
      <vt:lpstr>Self-employment Tax</vt:lpstr>
      <vt:lpstr>Self-employment Tax</vt:lpstr>
      <vt:lpstr>Social Security and Medicare Tax on Tip Income</vt:lpstr>
      <vt:lpstr>Allocated Tip Income</vt:lpstr>
      <vt:lpstr>Tips Less than $20 in a Month</vt:lpstr>
      <vt:lpstr>Tip Income – Self-Employed</vt:lpstr>
      <vt:lpstr>Tax on Early Distribution</vt:lpstr>
      <vt:lpstr>Tax on Early Distribution</vt:lpstr>
      <vt:lpstr>Common Exception Codes</vt:lpstr>
      <vt:lpstr>Common Exception Codes</vt:lpstr>
      <vt:lpstr>Common Exception Codes</vt:lpstr>
      <vt:lpstr>Early Distribution Quiz</vt:lpstr>
      <vt:lpstr>Early Distribution Quiz Answer: $700</vt:lpstr>
      <vt:lpstr>Missed RMD from Traditional IRA</vt:lpstr>
      <vt:lpstr>Missed RMD</vt:lpstr>
      <vt:lpstr>Missed RMD</vt:lpstr>
      <vt:lpstr>Missed RMD</vt:lpstr>
      <vt:lpstr>Additional Tax on Other Accounts Out of Scope</vt:lpstr>
      <vt:lpstr>First-Time Homebuyers Credit Payback</vt:lpstr>
      <vt:lpstr>First-Time Homebuyers Credit Payback</vt:lpstr>
      <vt:lpstr>Home Ceases to be Main Home</vt:lpstr>
      <vt:lpstr>Home Ceases to be Main Home</vt:lpstr>
      <vt:lpstr>Exceptions to Full Repayment</vt:lpstr>
      <vt:lpstr>Quality Review</vt:lpstr>
      <vt:lpstr>Quality Review</vt:lpstr>
      <vt:lpstr>Other Taxes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Al TP4F</dc:creator>
  <cp:lastModifiedBy>Al TP4F</cp:lastModifiedBy>
  <cp:revision>4</cp:revision>
  <dcterms:created xsi:type="dcterms:W3CDTF">2019-11-27T20:06:40Z</dcterms:created>
  <dcterms:modified xsi:type="dcterms:W3CDTF">2019-11-27T22:20:05Z</dcterms:modified>
</cp:coreProperties>
</file>